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403" r:id="rId2"/>
    <p:sldId id="399" r:id="rId3"/>
    <p:sldId id="643" r:id="rId4"/>
    <p:sldId id="273" r:id="rId5"/>
    <p:sldId id="404" r:id="rId6"/>
    <p:sldId id="707" r:id="rId7"/>
    <p:sldId id="274" r:id="rId8"/>
    <p:sldId id="648" r:id="rId9"/>
    <p:sldId id="268" r:id="rId10"/>
    <p:sldId id="688" r:id="rId11"/>
    <p:sldId id="630" r:id="rId12"/>
    <p:sldId id="299" r:id="rId13"/>
    <p:sldId id="286" r:id="rId14"/>
    <p:sldId id="405" r:id="rId15"/>
    <p:sldId id="645" r:id="rId16"/>
    <p:sldId id="393" r:id="rId17"/>
    <p:sldId id="395" r:id="rId18"/>
    <p:sldId id="402" r:id="rId19"/>
    <p:sldId id="381" r:id="rId20"/>
    <p:sldId id="650" r:id="rId21"/>
    <p:sldId id="295" r:id="rId22"/>
    <p:sldId id="306" r:id="rId23"/>
    <p:sldId id="655" r:id="rId24"/>
    <p:sldId id="706" r:id="rId25"/>
    <p:sldId id="704" r:id="rId26"/>
    <p:sldId id="705" r:id="rId27"/>
    <p:sldId id="400" r:id="rId28"/>
    <p:sldId id="401" r:id="rId29"/>
    <p:sldId id="647" r:id="rId30"/>
    <p:sldId id="649" r:id="rId31"/>
    <p:sldId id="642" r:id="rId32"/>
    <p:sldId id="644" r:id="rId33"/>
    <p:sldId id="382" r:id="rId34"/>
    <p:sldId id="383" r:id="rId35"/>
    <p:sldId id="368" r:id="rId36"/>
    <p:sldId id="637" r:id="rId37"/>
    <p:sldId id="272" r:id="rId38"/>
    <p:sldId id="693" r:id="rId39"/>
    <p:sldId id="259" r:id="rId40"/>
    <p:sldId id="652" r:id="rId41"/>
    <p:sldId id="398" r:id="rId42"/>
    <p:sldId id="275" r:id="rId43"/>
    <p:sldId id="278" r:id="rId44"/>
    <p:sldId id="375" r:id="rId45"/>
    <p:sldId id="376" r:id="rId46"/>
    <p:sldId id="378" r:id="rId47"/>
    <p:sldId id="390" r:id="rId48"/>
    <p:sldId id="686" r:id="rId49"/>
    <p:sldId id="685" r:id="rId50"/>
    <p:sldId id="689" r:id="rId51"/>
    <p:sldId id="690" r:id="rId52"/>
    <p:sldId id="664" r:id="rId53"/>
    <p:sldId id="646" r:id="rId54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4" autoAdjust="0"/>
    <p:restoredTop sz="94660"/>
  </p:normalViewPr>
  <p:slideViewPr>
    <p:cSldViewPr snapToGrid="0">
      <p:cViewPr varScale="1">
        <p:scale>
          <a:sx n="64" d="100"/>
          <a:sy n="64" d="100"/>
        </p:scale>
        <p:origin x="12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2" d="100"/>
        <a:sy n="8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B3A86-8453-4DB7-81E1-8CC0124630D7}" type="datetimeFigureOut">
              <a:rPr lang="es-AR" smtClean="0"/>
              <a:t>3/4/2019</a:t>
            </a:fld>
            <a:endParaRPr lang="es-A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5351F-26D0-4B33-934E-73B12765BB9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25117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>
            <a:extLst>
              <a:ext uri="{FF2B5EF4-FFF2-40B4-BE49-F238E27FC236}">
                <a16:creationId xmlns:a16="http://schemas.microsoft.com/office/drawing/2014/main" id="{6BC0CEE8-378D-48B6-8166-37A50D8607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BBB3BF4-0DB7-4279-A383-2DF264A83D71}" type="slidenum">
              <a:rPr lang="pt-BR" altLang="es-AR" sz="1200" b="0"/>
              <a:pPr eaLnBrk="1" hangingPunct="1"/>
              <a:t>11</a:t>
            </a:fld>
            <a:endParaRPr lang="pt-BR" altLang="es-AR" sz="1200" b="0"/>
          </a:p>
        </p:txBody>
      </p:sp>
      <p:sp>
        <p:nvSpPr>
          <p:cNvPr id="151555" name="Rectangle 2">
            <a:extLst>
              <a:ext uri="{FF2B5EF4-FFF2-40B4-BE49-F238E27FC236}">
                <a16:creationId xmlns:a16="http://schemas.microsoft.com/office/drawing/2014/main" id="{BDB48184-5A93-404D-8CBF-37BD4CF8DD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>
            <a:extLst>
              <a:ext uri="{FF2B5EF4-FFF2-40B4-BE49-F238E27FC236}">
                <a16:creationId xmlns:a16="http://schemas.microsoft.com/office/drawing/2014/main" id="{4901E14E-3AFB-4A9D-8FCE-AFEA4C818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AR" altLang="es-AR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AD3B3F-E6C5-4946-9CEA-54C0E14D3CA5}" type="slidenum">
              <a:rPr lang="pt-BR"/>
              <a:pPr/>
              <a:t>13</a:t>
            </a:fld>
            <a:endParaRPr lang="pt-BR"/>
          </a:p>
        </p:txBody>
      </p:sp>
      <p:sp>
        <p:nvSpPr>
          <p:cNvPr id="612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00D0D-4E20-497F-849E-BC090373057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5A8559-D387-40E8-B2F4-2EB1C75CB0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015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1E155-86F4-4E3B-A058-2E7003F2E6A7}" type="datetimeFigureOut">
              <a:rPr lang="es-AR" smtClean="0"/>
              <a:t>3/4/2019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D37E-1F66-4291-862A-CD977BB60C38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06553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1E155-86F4-4E3B-A058-2E7003F2E6A7}" type="datetimeFigureOut">
              <a:rPr lang="es-AR" smtClean="0"/>
              <a:t>3/4/2019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D37E-1F66-4291-862A-CD977BB60C38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51420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502920" indent="0" algn="ctr">
              <a:buNone/>
              <a:defRPr/>
            </a:lvl2pPr>
            <a:lvl3pPr marL="1005840" indent="0" algn="ctr">
              <a:buNone/>
              <a:defRPr/>
            </a:lvl3pPr>
            <a:lvl4pPr marL="1508760" indent="0" algn="ctr">
              <a:buNone/>
              <a:defRPr/>
            </a:lvl4pPr>
            <a:lvl5pPr marL="2011680" indent="0" algn="ctr">
              <a:buNone/>
              <a:defRPr/>
            </a:lvl5pPr>
            <a:lvl6pPr marL="2514600" indent="0" algn="ctr">
              <a:buNone/>
              <a:defRPr/>
            </a:lvl6pPr>
            <a:lvl7pPr marL="3017520" indent="0" algn="ctr">
              <a:buNone/>
              <a:defRPr/>
            </a:lvl7pPr>
            <a:lvl8pPr marL="3520440" indent="0" algn="ctr">
              <a:buNone/>
              <a:defRPr/>
            </a:lvl8pPr>
            <a:lvl9pPr marL="402336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2012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1E155-86F4-4E3B-A058-2E7003F2E6A7}" type="datetimeFigureOut">
              <a:rPr lang="es-AR" smtClean="0"/>
              <a:t>3/4/2019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D37E-1F66-4291-862A-CD977BB60C38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32951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1E155-86F4-4E3B-A058-2E7003F2E6A7}" type="datetimeFigureOut">
              <a:rPr lang="es-AR" smtClean="0"/>
              <a:t>3/4/2019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D37E-1F66-4291-862A-CD977BB60C38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20629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1E155-86F4-4E3B-A058-2E7003F2E6A7}" type="datetimeFigureOut">
              <a:rPr lang="es-AR" smtClean="0"/>
              <a:t>3/4/2019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D37E-1F66-4291-862A-CD977BB60C38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3665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1E155-86F4-4E3B-A058-2E7003F2E6A7}" type="datetimeFigureOut">
              <a:rPr lang="es-AR" smtClean="0"/>
              <a:t>3/4/2019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D37E-1F66-4291-862A-CD977BB60C38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31930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1E155-86F4-4E3B-A058-2E7003F2E6A7}" type="datetimeFigureOut">
              <a:rPr lang="es-AR" smtClean="0"/>
              <a:t>3/4/2019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D37E-1F66-4291-862A-CD977BB60C38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37910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1E155-86F4-4E3B-A058-2E7003F2E6A7}" type="datetimeFigureOut">
              <a:rPr lang="es-AR" smtClean="0"/>
              <a:t>3/4/2019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D37E-1F66-4291-862A-CD977BB60C38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80658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1E155-86F4-4E3B-A058-2E7003F2E6A7}" type="datetimeFigureOut">
              <a:rPr lang="es-AR" smtClean="0"/>
              <a:t>3/4/2019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D37E-1F66-4291-862A-CD977BB60C38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17000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1E155-86F4-4E3B-A058-2E7003F2E6A7}" type="datetimeFigureOut">
              <a:rPr lang="es-AR" smtClean="0"/>
              <a:t>3/4/2019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AD37E-1F66-4291-862A-CD977BB60C38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74798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1E155-86F4-4E3B-A058-2E7003F2E6A7}" type="datetimeFigureOut">
              <a:rPr lang="es-AR" smtClean="0"/>
              <a:t>3/4/2019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AD37E-1F66-4291-862A-CD977BB60C38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137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=http%3A%2F%2Fwww.ibmetro.gob.bo%2Fweb%2Fsites%2Fdefault%2Ffiles%2F2018-05%2Fpromueve.jpg&amp;imgrefurl=http%3A%2F%2Fwww.ibmetro.gob.bo%2Fweb%2Fnode%2F131&amp;docid=YvwMRaRzSHWDvM&amp;tbnid=heI4oWkH-RosXM%3A&amp;vet=10ahUKEwiSh9y-t7LhAhXimuAKHSb7CAcQMwhBKAEwAQ..i&amp;w=300&amp;h=300&amp;bih=498&amp;biw=1088&amp;q=Promueve%20Bolivia&amp;ved=0ahUKEwiSh9y-t7LhAhXimuAKHSb7CAcQMwhBKAEwAQ&amp;iact=mrc&amp;uact=8" TargetMode="External"/><Relationship Id="rId7" Type="http://schemas.openxmlformats.org/officeDocument/2006/relationships/image" Target="../media/image62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openxmlformats.org/officeDocument/2006/relationships/hyperlink" Target="https://www.google.com/imgres?imgurl=http%3A%2F%2F1.bp.blogspot.com%2F_nsMceH5htks%2FTAO6rwkAmiI%2FAAAAAAAAAAM%2FiKSwQ0Ssi5Q%2Fs1600%2Flogo%2Bmin.jpg&amp;imgrefurl=http%3A%2F%2Fnoticiasproductivas.blogspot.com%2F2010%2F05%2Fdos-mil-productores-campesinos-de.html&amp;docid=8k6eLLNV5uI41M&amp;tbnid=2HLGYPoP_g8bEM%3A&amp;vet=10ahUKEwiSh9y-t7LhAhXimuAKHSb7CAcQMwhNKA0wDQ..i&amp;w=1600&amp;h=547&amp;bih=498&amp;biw=1088&amp;q=Promueve%20Bolivia&amp;ved=0ahUKEwiSh9y-t7LhAhXimuAKHSb7CAcQMwhNKA0wDQ&amp;iact=mrc&amp;uact=8" TargetMode="External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jpeg"/><Relationship Id="rId4" Type="http://schemas.openxmlformats.org/officeDocument/2006/relationships/hyperlink" Target="https://www.google.com/imgres?imgurl=http%3A%2F%2Fwww.ibmetro.gob.bo%2Fweb%2Fsites%2Fdefault%2Ffiles%2F2018-05%2Fpromueve.jpg&amp;imgrefurl=http%3A%2F%2Fwww.ibmetro.gob.bo%2Fweb%2Fnode%2F131&amp;docid=YvwMRaRzSHWDvM&amp;tbnid=heI4oWkH-RosXM%3A&amp;vet=10ahUKEwiSh9y-t7LhAhXimuAKHSb7CAcQMwhBKAEwAQ..i&amp;w=300&amp;h=300&amp;bih=498&amp;biw=1088&amp;q=Promueve%20Bolivia&amp;ved=0ahUKEwiSh9y-t7LhAhXimuAKHSb7CAcQMwhBKAEwAQ&amp;iact=mrc&amp;uact=8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jpg"/><Relationship Id="rId3" Type="http://schemas.openxmlformats.org/officeDocument/2006/relationships/image" Target="../media/image64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44.jpeg"/><Relationship Id="rId10" Type="http://schemas.openxmlformats.org/officeDocument/2006/relationships/image" Target="../media/image70.png"/><Relationship Id="rId4" Type="http://schemas.openxmlformats.org/officeDocument/2006/relationships/image" Target="../media/image65.png"/><Relationship Id="rId9" Type="http://schemas.openxmlformats.org/officeDocument/2006/relationships/image" Target="../media/image69.jpeg"/><Relationship Id="rId14" Type="http://schemas.openxmlformats.org/officeDocument/2006/relationships/image" Target="../media/image7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9.png"/><Relationship Id="rId4" Type="http://schemas.openxmlformats.org/officeDocument/2006/relationships/image" Target="../media/image78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0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hyperlink" Target="http://www.franchiseba.com/convention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94.jpeg"/><Relationship Id="rId4" Type="http://schemas.openxmlformats.org/officeDocument/2006/relationships/image" Target="../media/image9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18" Type="http://schemas.openxmlformats.org/officeDocument/2006/relationships/image" Target="../media/image117.png"/><Relationship Id="rId3" Type="http://schemas.openxmlformats.org/officeDocument/2006/relationships/image" Target="../media/image72.png"/><Relationship Id="rId21" Type="http://schemas.openxmlformats.org/officeDocument/2006/relationships/image" Target="../media/image120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17" Type="http://schemas.openxmlformats.org/officeDocument/2006/relationships/image" Target="../media/image116.png"/><Relationship Id="rId2" Type="http://schemas.openxmlformats.org/officeDocument/2006/relationships/image" Target="../media/image102.png"/><Relationship Id="rId16" Type="http://schemas.openxmlformats.org/officeDocument/2006/relationships/image" Target="../media/image115.png"/><Relationship Id="rId20" Type="http://schemas.openxmlformats.org/officeDocument/2006/relationships/image" Target="../media/image1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24" Type="http://schemas.openxmlformats.org/officeDocument/2006/relationships/image" Target="../media/image123.png"/><Relationship Id="rId5" Type="http://schemas.openxmlformats.org/officeDocument/2006/relationships/image" Target="../media/image104.png"/><Relationship Id="rId15" Type="http://schemas.openxmlformats.org/officeDocument/2006/relationships/image" Target="../media/image114.png"/><Relationship Id="rId23" Type="http://schemas.openxmlformats.org/officeDocument/2006/relationships/image" Target="../media/image122.png"/><Relationship Id="rId10" Type="http://schemas.openxmlformats.org/officeDocument/2006/relationships/image" Target="../media/image109.png"/><Relationship Id="rId19" Type="http://schemas.openxmlformats.org/officeDocument/2006/relationships/image" Target="../media/image118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Relationship Id="rId14" Type="http://schemas.openxmlformats.org/officeDocument/2006/relationships/image" Target="../media/image113.png"/><Relationship Id="rId22" Type="http://schemas.openxmlformats.org/officeDocument/2006/relationships/image" Target="../media/image12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6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6467B03-E421-459D-9B0B-72FB3A96C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849" y="1049312"/>
            <a:ext cx="8836559" cy="672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975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8">
            <a:extLst>
              <a:ext uri="{FF2B5EF4-FFF2-40B4-BE49-F238E27FC236}">
                <a16:creationId xmlns:a16="http://schemas.microsoft.com/office/drawing/2014/main" id="{14A267EB-2779-4C25-A2A9-3C83CE54E07E}"/>
              </a:ext>
            </a:extLst>
          </p:cNvPr>
          <p:cNvSpPr/>
          <p:nvPr/>
        </p:nvSpPr>
        <p:spPr>
          <a:xfrm>
            <a:off x="1005840" y="7475792"/>
            <a:ext cx="8717280" cy="50291"/>
          </a:xfrm>
          <a:custGeom>
            <a:avLst/>
            <a:gdLst/>
            <a:ahLst/>
            <a:cxnLst/>
            <a:rect l="l" t="t" r="r" b="b"/>
            <a:pathLst>
              <a:path w="9400540" h="13334">
                <a:moveTo>
                  <a:pt x="0" y="12903"/>
                </a:moveTo>
                <a:lnTo>
                  <a:pt x="9400286" y="0"/>
                </a:lnTo>
              </a:path>
            </a:pathLst>
          </a:custGeom>
          <a:ln w="25146">
            <a:solidFill>
              <a:srgbClr val="C8B63E"/>
            </a:solidFill>
          </a:ln>
        </p:spPr>
        <p:txBody>
          <a:bodyPr wrap="square" lIns="0" tIns="0" rIns="0" bIns="0" rtlCol="0"/>
          <a:lstStyle/>
          <a:p>
            <a:endParaRPr lang="es-AR" sz="1980"/>
          </a:p>
        </p:txBody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C2068AFD-D023-4E37-90AA-9907903E4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1028" y="96126"/>
            <a:ext cx="45702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4400" b="1" dirty="0"/>
              <a:t>A quien va dirigido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5D80277-5C7A-4A74-8EE6-868C3F8179A4}"/>
              </a:ext>
            </a:extLst>
          </p:cNvPr>
          <p:cNvGrpSpPr/>
          <p:nvPr/>
        </p:nvGrpSpPr>
        <p:grpSpPr>
          <a:xfrm>
            <a:off x="1497140" y="1387195"/>
            <a:ext cx="2905939" cy="1828445"/>
            <a:chOff x="1143000" y="1157177"/>
            <a:chExt cx="2641763" cy="166222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D2E66A5-559A-4568-9DD4-2261455D4A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1137" y="1157177"/>
              <a:ext cx="2473626" cy="106322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0AFABDA-4631-4D56-A881-703A46844ADE}"/>
                </a:ext>
              </a:extLst>
            </p:cNvPr>
            <p:cNvSpPr txBox="1"/>
            <p:nvPr/>
          </p:nvSpPr>
          <p:spPr>
            <a:xfrm>
              <a:off x="1412574" y="2438400"/>
              <a:ext cx="2281860" cy="330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760" dirty="0"/>
                <a:t>Todo tipo de empresarios</a:t>
              </a:r>
            </a:p>
          </p:txBody>
        </p:sp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6A818150-2F74-4D19-8BBC-451267B90225}"/>
                </a:ext>
              </a:extLst>
            </p:cNvPr>
            <p:cNvSpPr/>
            <p:nvPr/>
          </p:nvSpPr>
          <p:spPr bwMode="auto">
            <a:xfrm>
              <a:off x="1143000" y="2438400"/>
              <a:ext cx="228600" cy="381000"/>
            </a:xfrm>
            <a:prstGeom prst="rightArrow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0584" tIns="50292" rIns="100584" bIns="50292" numCol="1" rtlCol="0" anchor="t" anchorCtr="0" compatLnSpc="1">
              <a:prstTxWarp prst="textNoShape">
                <a:avLst/>
              </a:prstTxWarp>
            </a:bodyPr>
            <a:lstStyle/>
            <a:p>
              <a:pPr defTabSz="1005840" fontAlgn="base">
                <a:spcBef>
                  <a:spcPct val="0"/>
                </a:spcBef>
                <a:spcAft>
                  <a:spcPct val="0"/>
                </a:spcAft>
              </a:pPr>
              <a:endParaRPr lang="es-AR" sz="3080" b="1">
                <a:latin typeface="Times New Roman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5C13A17-1E69-4C58-A0B6-8ED218436A4E}"/>
              </a:ext>
            </a:extLst>
          </p:cNvPr>
          <p:cNvGrpSpPr/>
          <p:nvPr/>
        </p:nvGrpSpPr>
        <p:grpSpPr>
          <a:xfrm>
            <a:off x="1245681" y="4510002"/>
            <a:ext cx="2633091" cy="1723159"/>
            <a:chOff x="914400" y="3996092"/>
            <a:chExt cx="2393719" cy="156650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970222D-7EB1-4AEC-8BAF-4F1D95DA4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9565" y="3996092"/>
              <a:ext cx="2148554" cy="115999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2A63DFD-B15C-4376-B9E2-364ACD26D5C3}"/>
                </a:ext>
              </a:extLst>
            </p:cNvPr>
            <p:cNvSpPr txBox="1"/>
            <p:nvPr/>
          </p:nvSpPr>
          <p:spPr>
            <a:xfrm>
              <a:off x="1145229" y="5224046"/>
              <a:ext cx="2015936" cy="330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760" dirty="0"/>
                <a:t>Los que desean crecer</a:t>
              </a:r>
            </a:p>
          </p:txBody>
        </p:sp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C7937E68-974A-4592-82C5-BABE2E76C16C}"/>
                </a:ext>
              </a:extLst>
            </p:cNvPr>
            <p:cNvSpPr/>
            <p:nvPr/>
          </p:nvSpPr>
          <p:spPr bwMode="auto">
            <a:xfrm>
              <a:off x="914400" y="5181600"/>
              <a:ext cx="228600" cy="381000"/>
            </a:xfrm>
            <a:prstGeom prst="rightArrow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0584" tIns="50292" rIns="100584" bIns="50292" numCol="1" rtlCol="0" anchor="t" anchorCtr="0" compatLnSpc="1">
              <a:prstTxWarp prst="textNoShape">
                <a:avLst/>
              </a:prstTxWarp>
            </a:bodyPr>
            <a:lstStyle/>
            <a:p>
              <a:pPr defTabSz="1005840" fontAlgn="base">
                <a:spcBef>
                  <a:spcPct val="0"/>
                </a:spcBef>
                <a:spcAft>
                  <a:spcPct val="0"/>
                </a:spcAft>
              </a:pPr>
              <a:endParaRPr lang="es-AR" sz="3080" b="1">
                <a:latin typeface="Times New Roman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A373171-07FE-494C-AB49-17745A20D01B}"/>
              </a:ext>
            </a:extLst>
          </p:cNvPr>
          <p:cNvGrpSpPr/>
          <p:nvPr/>
        </p:nvGrpSpPr>
        <p:grpSpPr>
          <a:xfrm>
            <a:off x="5875314" y="1287780"/>
            <a:ext cx="3696535" cy="1927860"/>
            <a:chOff x="5123158" y="1066800"/>
            <a:chExt cx="3360486" cy="17526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01FFCFB-D366-4A93-A1A3-33B5044C4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8910" y="1066800"/>
              <a:ext cx="1344490" cy="1344490"/>
            </a:xfrm>
            <a:prstGeom prst="rect">
              <a:avLst/>
            </a:prstGeom>
          </p:spPr>
        </p:pic>
        <p:sp>
          <p:nvSpPr>
            <p:cNvPr id="3" name="Arrow: Right 2">
              <a:extLst>
                <a:ext uri="{FF2B5EF4-FFF2-40B4-BE49-F238E27FC236}">
                  <a16:creationId xmlns:a16="http://schemas.microsoft.com/office/drawing/2014/main" id="{9DF665D6-04C6-444A-9896-61908FAF924F}"/>
                </a:ext>
              </a:extLst>
            </p:cNvPr>
            <p:cNvSpPr/>
            <p:nvPr/>
          </p:nvSpPr>
          <p:spPr bwMode="auto">
            <a:xfrm>
              <a:off x="5123158" y="1295400"/>
              <a:ext cx="1447800" cy="967756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0584" tIns="50292" rIns="100584" bIns="50292" numCol="1" rtlCol="0" anchor="t" anchorCtr="0" compatLnSpc="1">
              <a:prstTxWarp prst="textNoShape">
                <a:avLst/>
              </a:prstTxWarp>
            </a:bodyPr>
            <a:lstStyle/>
            <a:p>
              <a:pPr defTabSz="1005840" fontAlgn="base">
                <a:spcBef>
                  <a:spcPct val="0"/>
                </a:spcBef>
                <a:spcAft>
                  <a:spcPct val="0"/>
                </a:spcAft>
              </a:pPr>
              <a:endParaRPr lang="es-AR" sz="3080" b="1">
                <a:latin typeface="Times New Roman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D1CD37E-4607-41A4-966C-FDA9360278B9}"/>
                </a:ext>
              </a:extLst>
            </p:cNvPr>
            <p:cNvSpPr txBox="1"/>
            <p:nvPr/>
          </p:nvSpPr>
          <p:spPr>
            <a:xfrm>
              <a:off x="6466833" y="2441090"/>
              <a:ext cx="2016811" cy="330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760" dirty="0"/>
                <a:t>Potenciales Inversores</a:t>
              </a:r>
            </a:p>
          </p:txBody>
        </p:sp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8F42A920-8119-467C-971F-A33CD6D35909}"/>
                </a:ext>
              </a:extLst>
            </p:cNvPr>
            <p:cNvSpPr/>
            <p:nvPr/>
          </p:nvSpPr>
          <p:spPr bwMode="auto">
            <a:xfrm>
              <a:off x="6197259" y="2438400"/>
              <a:ext cx="228600" cy="381000"/>
            </a:xfrm>
            <a:prstGeom prst="rightArrow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0584" tIns="50292" rIns="100584" bIns="50292" numCol="1" rtlCol="0" anchor="t" anchorCtr="0" compatLnSpc="1">
              <a:prstTxWarp prst="textNoShape">
                <a:avLst/>
              </a:prstTxWarp>
            </a:bodyPr>
            <a:lstStyle/>
            <a:p>
              <a:pPr defTabSz="1005840" fontAlgn="base">
                <a:spcBef>
                  <a:spcPct val="0"/>
                </a:spcBef>
                <a:spcAft>
                  <a:spcPct val="0"/>
                </a:spcAft>
              </a:pPr>
              <a:endParaRPr lang="es-AR" sz="3080" b="1">
                <a:latin typeface="Times New Roman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70F9C43-048D-4AC1-9923-7235790BDF2B}"/>
              </a:ext>
            </a:extLst>
          </p:cNvPr>
          <p:cNvGrpSpPr/>
          <p:nvPr/>
        </p:nvGrpSpPr>
        <p:grpSpPr>
          <a:xfrm>
            <a:off x="7155051" y="4325368"/>
            <a:ext cx="2640270" cy="1944922"/>
            <a:chOff x="6286555" y="3828243"/>
            <a:chExt cx="2400245" cy="176811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56B03C5-0CCB-47F7-8193-A2A5AB0E6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6025" y="3828243"/>
              <a:ext cx="2390775" cy="127715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20BBE65-D0CA-4FBE-A131-0F35B04F8DD0}"/>
                </a:ext>
              </a:extLst>
            </p:cNvPr>
            <p:cNvSpPr txBox="1"/>
            <p:nvPr/>
          </p:nvSpPr>
          <p:spPr>
            <a:xfrm>
              <a:off x="6591355" y="5181600"/>
              <a:ext cx="1895273" cy="330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760" dirty="0"/>
                <a:t>Los que buscan éxito</a:t>
              </a:r>
            </a:p>
          </p:txBody>
        </p:sp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70689F08-924D-4F5A-BE93-704611D57A82}"/>
                </a:ext>
              </a:extLst>
            </p:cNvPr>
            <p:cNvSpPr/>
            <p:nvPr/>
          </p:nvSpPr>
          <p:spPr bwMode="auto">
            <a:xfrm>
              <a:off x="6286555" y="5215354"/>
              <a:ext cx="228600" cy="381000"/>
            </a:xfrm>
            <a:prstGeom prst="rightArrow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0584" tIns="50292" rIns="100584" bIns="50292" numCol="1" rtlCol="0" anchor="t" anchorCtr="0" compatLnSpc="1">
              <a:prstTxWarp prst="textNoShape">
                <a:avLst/>
              </a:prstTxWarp>
            </a:bodyPr>
            <a:lstStyle/>
            <a:p>
              <a:pPr defTabSz="1005840" fontAlgn="base">
                <a:spcBef>
                  <a:spcPct val="0"/>
                </a:spcBef>
                <a:spcAft>
                  <a:spcPct val="0"/>
                </a:spcAft>
              </a:pPr>
              <a:endParaRPr lang="es-AR" sz="3080" b="1">
                <a:latin typeface="Times New Roman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20698E2-6D59-496C-A479-AF72C8038586}"/>
              </a:ext>
            </a:extLst>
          </p:cNvPr>
          <p:cNvGrpSpPr/>
          <p:nvPr/>
        </p:nvGrpSpPr>
        <p:grpSpPr>
          <a:xfrm>
            <a:off x="4347020" y="2790349"/>
            <a:ext cx="2629853" cy="2023174"/>
            <a:chOff x="3733800" y="2432771"/>
            <a:chExt cx="2390775" cy="183924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6EAEB5A-A895-418C-B2EE-02C1C0818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0" y="2432771"/>
              <a:ext cx="2390775" cy="134481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8892F7A-1B4E-41E5-AAEA-12B27BD9B5C6}"/>
                </a:ext>
              </a:extLst>
            </p:cNvPr>
            <p:cNvSpPr txBox="1"/>
            <p:nvPr/>
          </p:nvSpPr>
          <p:spPr>
            <a:xfrm>
              <a:off x="4160480" y="3695638"/>
              <a:ext cx="1486480" cy="5763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1760" dirty="0"/>
                <a:t>Los que buscan </a:t>
              </a:r>
            </a:p>
            <a:p>
              <a:pPr algn="ctr"/>
              <a:r>
                <a:rPr lang="es-AR" sz="1760" dirty="0"/>
                <a:t>oportunidades</a:t>
              </a:r>
            </a:p>
          </p:txBody>
        </p:sp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id="{2BC4A3F1-BA7A-4B31-A55D-993C5C1BB52D}"/>
                </a:ext>
              </a:extLst>
            </p:cNvPr>
            <p:cNvSpPr/>
            <p:nvPr/>
          </p:nvSpPr>
          <p:spPr bwMode="auto">
            <a:xfrm>
              <a:off x="3886200" y="3805592"/>
              <a:ext cx="228600" cy="381000"/>
            </a:xfrm>
            <a:prstGeom prst="rightArrow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0584" tIns="50292" rIns="100584" bIns="50292" numCol="1" rtlCol="0" anchor="t" anchorCtr="0" compatLnSpc="1">
              <a:prstTxWarp prst="textNoShape">
                <a:avLst/>
              </a:prstTxWarp>
            </a:bodyPr>
            <a:lstStyle/>
            <a:p>
              <a:pPr defTabSz="1005840" fontAlgn="base">
                <a:spcBef>
                  <a:spcPct val="0"/>
                </a:spcBef>
                <a:spcAft>
                  <a:spcPct val="0"/>
                </a:spcAft>
              </a:pPr>
              <a:endParaRPr lang="es-AR" sz="3080" b="1">
                <a:latin typeface="Times New Roman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B6B4249-C895-4601-98FF-FA82C250C5AA}"/>
              </a:ext>
            </a:extLst>
          </p:cNvPr>
          <p:cNvGrpSpPr/>
          <p:nvPr/>
        </p:nvGrpSpPr>
        <p:grpSpPr>
          <a:xfrm>
            <a:off x="4571970" y="5280526"/>
            <a:ext cx="1916925" cy="1865421"/>
            <a:chOff x="3938299" y="4696570"/>
            <a:chExt cx="1742659" cy="169583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A69899-BE9B-4394-A86D-F8CE4DEF8D6D}"/>
                </a:ext>
              </a:extLst>
            </p:cNvPr>
            <p:cNvSpPr txBox="1"/>
            <p:nvPr/>
          </p:nvSpPr>
          <p:spPr>
            <a:xfrm>
              <a:off x="4230677" y="5816025"/>
              <a:ext cx="1450281" cy="5763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1760" dirty="0"/>
                <a:t>Los que desean</a:t>
              </a:r>
            </a:p>
            <a:p>
              <a:pPr algn="ctr"/>
              <a:r>
                <a:rPr lang="es-AR" sz="1760" dirty="0" err="1"/>
                <a:t>Exp</a:t>
              </a:r>
              <a:r>
                <a:rPr lang="es-AR" sz="1760" dirty="0"/>
                <a:t>/./Imp.</a:t>
              </a:r>
            </a:p>
          </p:txBody>
        </p:sp>
        <p:sp>
          <p:nvSpPr>
            <p:cNvPr id="28" name="Arrow: Right 27">
              <a:extLst>
                <a:ext uri="{FF2B5EF4-FFF2-40B4-BE49-F238E27FC236}">
                  <a16:creationId xmlns:a16="http://schemas.microsoft.com/office/drawing/2014/main" id="{763B2438-C9CC-456B-BB1F-A7C514560589}"/>
                </a:ext>
              </a:extLst>
            </p:cNvPr>
            <p:cNvSpPr/>
            <p:nvPr/>
          </p:nvSpPr>
          <p:spPr bwMode="auto">
            <a:xfrm>
              <a:off x="3938299" y="5925979"/>
              <a:ext cx="228600" cy="381000"/>
            </a:xfrm>
            <a:prstGeom prst="rightArrow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0584" tIns="50292" rIns="100584" bIns="50292" numCol="1" rtlCol="0" anchor="t" anchorCtr="0" compatLnSpc="1">
              <a:prstTxWarp prst="textNoShape">
                <a:avLst/>
              </a:prstTxWarp>
            </a:bodyPr>
            <a:lstStyle/>
            <a:p>
              <a:pPr defTabSz="1005840" fontAlgn="base">
                <a:spcBef>
                  <a:spcPct val="0"/>
                </a:spcBef>
                <a:spcAft>
                  <a:spcPct val="0"/>
                </a:spcAft>
              </a:pPr>
              <a:endParaRPr lang="es-AR" sz="3080" b="1">
                <a:latin typeface="Times New Roman" pitchFamily="18" charset="0"/>
              </a:endParaRPr>
            </a:p>
          </p:txBody>
        </p:sp>
        <p:pic>
          <p:nvPicPr>
            <p:cNvPr id="29" name="Picture 28" descr="images0IMAEPDV.jpg">
              <a:extLst>
                <a:ext uri="{FF2B5EF4-FFF2-40B4-BE49-F238E27FC236}">
                  <a16:creationId xmlns:a16="http://schemas.microsoft.com/office/drawing/2014/main" id="{8031D7C5-D770-43D9-A658-C734B2A51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90850" y="4696570"/>
              <a:ext cx="1644403" cy="106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596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A_Budgets">
            <a:extLst>
              <a:ext uri="{FF2B5EF4-FFF2-40B4-BE49-F238E27FC236}">
                <a16:creationId xmlns:a16="http://schemas.microsoft.com/office/drawing/2014/main" id="{3DB2DD13-BD80-46AA-A8B4-B383E74C4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861695"/>
            <a:ext cx="9220200" cy="679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8">
            <a:extLst>
              <a:ext uri="{FF2B5EF4-FFF2-40B4-BE49-F238E27FC236}">
                <a16:creationId xmlns:a16="http://schemas.microsoft.com/office/drawing/2014/main" id="{AD93411B-9D44-4C25-8BDC-79EC4C0C3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6819900"/>
            <a:ext cx="3409908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s-AR" sz="3520">
                <a:solidFill>
                  <a:srgbClr val="FFFF99"/>
                </a:solidFill>
              </a:rPr>
              <a:t>Keynote speaker</a:t>
            </a:r>
          </a:p>
        </p:txBody>
      </p:sp>
      <p:sp>
        <p:nvSpPr>
          <p:cNvPr id="694282" name="Oval 10">
            <a:extLst>
              <a:ext uri="{FF2B5EF4-FFF2-40B4-BE49-F238E27FC236}">
                <a16:creationId xmlns:a16="http://schemas.microsoft.com/office/drawing/2014/main" id="{56FE95B6-F77D-4078-9C73-EA61BF6CC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2460" y="2628900"/>
            <a:ext cx="1592580" cy="16764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s-AR" sz="3080"/>
          </a:p>
        </p:txBody>
      </p:sp>
      <p:sp>
        <p:nvSpPr>
          <p:cNvPr id="694283" name="Oval 11">
            <a:extLst>
              <a:ext uri="{FF2B5EF4-FFF2-40B4-BE49-F238E27FC236}">
                <a16:creationId xmlns:a16="http://schemas.microsoft.com/office/drawing/2014/main" id="{A77F10FA-49B0-4332-AEA5-DFA90BF81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6620" y="1623060"/>
            <a:ext cx="1173480" cy="150876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s-AR" sz="3080"/>
          </a:p>
        </p:txBody>
      </p:sp>
      <p:sp>
        <p:nvSpPr>
          <p:cNvPr id="694284" name="Oval 12">
            <a:extLst>
              <a:ext uri="{FF2B5EF4-FFF2-40B4-BE49-F238E27FC236}">
                <a16:creationId xmlns:a16="http://schemas.microsoft.com/office/drawing/2014/main" id="{780CEA31-701A-4CC8-AC90-691CB7BDD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9320" y="1371600"/>
            <a:ext cx="1173480" cy="150876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s-AR" sz="3080"/>
          </a:p>
        </p:txBody>
      </p:sp>
      <p:sp>
        <p:nvSpPr>
          <p:cNvPr id="694285" name="Oval 13">
            <a:extLst>
              <a:ext uri="{FF2B5EF4-FFF2-40B4-BE49-F238E27FC236}">
                <a16:creationId xmlns:a16="http://schemas.microsoft.com/office/drawing/2014/main" id="{4654F788-33DD-4BC6-9EB6-9091C87AE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9420" y="3550920"/>
            <a:ext cx="1424940" cy="150876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s-AR" sz="3080"/>
          </a:p>
        </p:txBody>
      </p:sp>
      <p:sp>
        <p:nvSpPr>
          <p:cNvPr id="10248" name="Rectangle 14">
            <a:extLst>
              <a:ext uri="{FF2B5EF4-FFF2-40B4-BE49-F238E27FC236}">
                <a16:creationId xmlns:a16="http://schemas.microsoft.com/office/drawing/2014/main" id="{0C822FB7-1BD0-4024-93B9-66AB01413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" y="868680"/>
            <a:ext cx="9220200" cy="678942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s-AR" sz="308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4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4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4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4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4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4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4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282" grpId="0" animBg="1"/>
      <p:bldP spid="694283" grpId="0" animBg="1"/>
      <p:bldP spid="694284" grpId="0" animBg="1"/>
      <p:bldP spid="69428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Jimmy\Documents\aaa_new_2012\1_A_Nuevos_Sites_Proyectos\Trends_2013_Technology\CALA_IMG_8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9480" y="1499017"/>
            <a:ext cx="8788920" cy="5859280"/>
          </a:xfrm>
          <a:prstGeom prst="rect">
            <a:avLst/>
          </a:prstGeom>
          <a:noFill/>
        </p:spPr>
      </p:pic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2926925" y="171511"/>
            <a:ext cx="525496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AR" sz="4400" b="1" dirty="0"/>
              <a:t>Misiones Comerciales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30480"/>
            <a:ext cx="10058400" cy="7879080"/>
            <a:chOff x="0" y="0"/>
            <a:chExt cx="5760" cy="4368"/>
          </a:xfrm>
        </p:grpSpPr>
        <p:sp>
          <p:nvSpPr>
            <p:cNvPr id="611332" name="Rectangle 4"/>
            <p:cNvSpPr>
              <a:spLocks noChangeArrowheads="1"/>
            </p:cNvSpPr>
            <p:nvPr/>
          </p:nvSpPr>
          <p:spPr bwMode="auto">
            <a:xfrm>
              <a:off x="768" y="1528"/>
              <a:ext cx="4848" cy="2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77190" indent="-377190">
                <a:buFontTx/>
                <a:buAutoNum type="arabicPeriod" startAt="6"/>
              </a:pPr>
              <a:r>
                <a:rPr lang="es-ES" sz="1540">
                  <a:cs typeface="Arial" charset="0"/>
                </a:rPr>
                <a:t>Tener en cuenta los impuestos </a:t>
              </a:r>
              <a:br>
                <a:rPr lang="es-ES" sz="1540">
                  <a:cs typeface="Arial" charset="0"/>
                </a:rPr>
              </a:br>
              <a:br>
                <a:rPr lang="es-ES" sz="1540">
                  <a:cs typeface="Arial" charset="0"/>
                </a:rPr>
              </a:br>
              <a:r>
                <a:rPr lang="es-ES" sz="1320">
                  <a:cs typeface="Arial" charset="0"/>
                </a:rPr>
                <a:t>La rentabilidad que interesa al inversionista es la </a:t>
              </a:r>
              <a:r>
                <a:rPr lang="es-ES" sz="1320" i="1" u="sng">
                  <a:cs typeface="Arial" charset="0"/>
                </a:rPr>
                <a:t>neta</a:t>
              </a:r>
              <a:r>
                <a:rPr lang="es-ES" sz="1320">
                  <a:cs typeface="Arial" charset="0"/>
                </a:rPr>
                <a:t>, es decir, aquella descontada de impuestos. </a:t>
              </a:r>
              <a:br>
                <a:rPr lang="es-ES" sz="1320">
                  <a:cs typeface="Arial" charset="0"/>
                </a:rPr>
              </a:br>
              <a:br>
                <a:rPr lang="es-ES" sz="1320">
                  <a:cs typeface="Arial" charset="0"/>
                </a:rPr>
              </a:br>
              <a:endParaRPr lang="es-ES" sz="1320">
                <a:cs typeface="Arial" charset="0"/>
              </a:endParaRPr>
            </a:p>
            <a:p>
              <a:pPr marL="377190" indent="-377190">
                <a:buFontTx/>
                <a:buAutoNum type="arabicPeriod" startAt="6"/>
              </a:pPr>
              <a:r>
                <a:rPr lang="es-ES" sz="1540">
                  <a:cs typeface="Arial" charset="0"/>
                </a:rPr>
                <a:t>Considerar la inflación</a:t>
              </a:r>
              <a:r>
                <a:rPr lang="es-ES" sz="1320">
                  <a:cs typeface="Arial" charset="0"/>
                </a:rPr>
                <a:t>.</a:t>
              </a:r>
              <a:br>
                <a:rPr lang="es-ES" sz="1320">
                  <a:cs typeface="Arial" charset="0"/>
                </a:rPr>
              </a:br>
              <a:br>
                <a:rPr lang="es-ES" sz="1320">
                  <a:cs typeface="Arial" charset="0"/>
                </a:rPr>
              </a:br>
              <a:r>
                <a:rPr lang="es-ES" sz="1320">
                  <a:cs typeface="Arial" charset="0"/>
                </a:rPr>
                <a:t>Hay que establecer objetivos financieros considerando el </a:t>
              </a:r>
              <a:r>
                <a:rPr lang="es-ES" sz="1540">
                  <a:cs typeface="Arial" charset="0"/>
                </a:rPr>
                <a:t>“Costo de la vida”.</a:t>
              </a:r>
            </a:p>
            <a:p>
              <a:pPr marL="377190" indent="-377190"/>
              <a:endParaRPr lang="en-US" sz="1320">
                <a:cs typeface="Arial" charset="0"/>
              </a:endParaRPr>
            </a:p>
            <a:p>
              <a:pPr marL="377190" indent="-377190">
                <a:buFontTx/>
                <a:buAutoNum type="arabicPeriod" startAt="8"/>
              </a:pPr>
              <a:r>
                <a:rPr lang="es-ES" sz="1540">
                  <a:cs typeface="Arial" charset="0"/>
                </a:rPr>
                <a:t>Equilibrar y diversificar las inversiones.</a:t>
              </a:r>
              <a:br>
                <a:rPr lang="es-ES" sz="1540">
                  <a:cs typeface="Arial" charset="0"/>
                </a:rPr>
              </a:br>
              <a:br>
                <a:rPr lang="es-ES" sz="1320">
                  <a:cs typeface="Arial" charset="0"/>
                </a:rPr>
              </a:br>
              <a:r>
                <a:rPr lang="es-ES" sz="1320">
                  <a:cs typeface="Arial" charset="0"/>
                </a:rPr>
                <a:t>Diferentes clases de activos y una base de bajo riesgo aportarán estabilidad y servirán de reserva de liquidez para aprovechar las oportunidades. </a:t>
              </a:r>
            </a:p>
            <a:p>
              <a:pPr marL="377190" indent="-377190">
                <a:buFontTx/>
                <a:buAutoNum type="arabicPeriod" startAt="8"/>
              </a:pPr>
              <a:endParaRPr lang="en-US" sz="1320">
                <a:cs typeface="Arial" charset="0"/>
              </a:endParaRPr>
            </a:p>
            <a:p>
              <a:pPr marL="377190" indent="-377190">
                <a:buFontTx/>
                <a:buAutoNum type="arabicPeriod" startAt="9"/>
              </a:pPr>
              <a:r>
                <a:rPr lang="es-ES" sz="1540">
                  <a:cs typeface="Arial" charset="0"/>
                </a:rPr>
                <a:t>Fiel a la estrategia de INVERSION</a:t>
              </a:r>
              <a:r>
                <a:rPr lang="es-ES" sz="1320">
                  <a:cs typeface="Arial" charset="0"/>
                </a:rPr>
                <a:t>.</a:t>
              </a:r>
              <a:br>
                <a:rPr lang="es-ES" sz="1320">
                  <a:cs typeface="Arial" charset="0"/>
                </a:rPr>
              </a:br>
              <a:br>
                <a:rPr lang="es-ES" sz="1320">
                  <a:cs typeface="Arial" charset="0"/>
                </a:rPr>
              </a:br>
              <a:r>
                <a:rPr lang="es-ES" sz="1320">
                  <a:cs typeface="Arial" charset="0"/>
                </a:rPr>
                <a:t>Se debe ser consecuente con una filosofía de inversión si es buena, en las buenas y en las malas. </a:t>
              </a:r>
            </a:p>
            <a:p>
              <a:pPr marL="377190" indent="-377190"/>
              <a:endParaRPr lang="en-US" sz="1320">
                <a:cs typeface="Arial" charset="0"/>
              </a:endParaRPr>
            </a:p>
            <a:p>
              <a:pPr marL="377190" indent="-377190"/>
              <a:r>
                <a:rPr lang="es-ES" sz="1320">
                  <a:cs typeface="Arial" charset="0"/>
                </a:rPr>
                <a:t>10.	Evitar la emoción y documentar todo al máximo.</a:t>
              </a:r>
              <a:endParaRPr lang="en-US" sz="1320">
                <a:cs typeface="Arial" charset="0"/>
              </a:endParaRPr>
            </a:p>
            <a:p>
              <a:pPr marL="377190" indent="-377190" eaLnBrk="0" hangingPunct="0">
                <a:spcBef>
                  <a:spcPct val="50000"/>
                </a:spcBef>
              </a:pPr>
              <a:endParaRPr lang="en-US" sz="1320">
                <a:cs typeface="Arial" charset="0"/>
              </a:endParaRPr>
            </a:p>
          </p:txBody>
        </p:sp>
        <p:sp>
          <p:nvSpPr>
            <p:cNvPr id="611333" name="Oval 5"/>
            <p:cNvSpPr>
              <a:spLocks noChangeArrowheads="1"/>
            </p:cNvSpPr>
            <p:nvPr/>
          </p:nvSpPr>
          <p:spPr bwMode="auto">
            <a:xfrm>
              <a:off x="720" y="1488"/>
              <a:ext cx="274" cy="2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980"/>
            </a:p>
          </p:txBody>
        </p:sp>
        <p:sp>
          <p:nvSpPr>
            <p:cNvPr id="611334" name="Oval 6"/>
            <p:cNvSpPr>
              <a:spLocks noChangeArrowheads="1"/>
            </p:cNvSpPr>
            <p:nvPr/>
          </p:nvSpPr>
          <p:spPr bwMode="auto">
            <a:xfrm>
              <a:off x="720" y="2112"/>
              <a:ext cx="274" cy="2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980"/>
            </a:p>
          </p:txBody>
        </p:sp>
        <p:sp>
          <p:nvSpPr>
            <p:cNvPr id="611335" name="Oval 7"/>
            <p:cNvSpPr>
              <a:spLocks noChangeArrowheads="1"/>
            </p:cNvSpPr>
            <p:nvPr/>
          </p:nvSpPr>
          <p:spPr bwMode="auto">
            <a:xfrm>
              <a:off x="728" y="2592"/>
              <a:ext cx="274" cy="2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980">
                <a:latin typeface="Arial" charset="0"/>
                <a:cs typeface="Arial" charset="0"/>
              </a:endParaRPr>
            </a:p>
          </p:txBody>
        </p:sp>
        <p:sp>
          <p:nvSpPr>
            <p:cNvPr id="611336" name="Oval 8"/>
            <p:cNvSpPr>
              <a:spLocks noChangeArrowheads="1"/>
            </p:cNvSpPr>
            <p:nvPr/>
          </p:nvSpPr>
          <p:spPr bwMode="auto">
            <a:xfrm>
              <a:off x="720" y="3208"/>
              <a:ext cx="274" cy="2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980">
                <a:latin typeface="Arial" charset="0"/>
                <a:cs typeface="Arial" charset="0"/>
              </a:endParaRPr>
            </a:p>
          </p:txBody>
        </p:sp>
        <p:sp>
          <p:nvSpPr>
            <p:cNvPr id="611337" name="Oval 9"/>
            <p:cNvSpPr>
              <a:spLocks noChangeArrowheads="1"/>
            </p:cNvSpPr>
            <p:nvPr/>
          </p:nvSpPr>
          <p:spPr bwMode="auto">
            <a:xfrm>
              <a:off x="736" y="3656"/>
              <a:ext cx="274" cy="2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980">
                <a:latin typeface="Arial" charset="0"/>
                <a:cs typeface="Arial" charset="0"/>
              </a:endParaRPr>
            </a:p>
          </p:txBody>
        </p:sp>
        <p:sp>
          <p:nvSpPr>
            <p:cNvPr id="611338" name="Rectangle 10"/>
            <p:cNvSpPr>
              <a:spLocks noChangeArrowheads="1"/>
            </p:cNvSpPr>
            <p:nvPr/>
          </p:nvSpPr>
          <p:spPr bwMode="auto">
            <a:xfrm>
              <a:off x="1848" y="1305"/>
              <a:ext cx="1901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s-ES" sz="1980">
                  <a:cs typeface="Arial" charset="0"/>
                </a:rPr>
                <a:t>a considerar en las inversiones</a:t>
              </a:r>
              <a:endParaRPr lang="en-US" sz="1980">
                <a:cs typeface="Arial" charset="0"/>
              </a:endParaRPr>
            </a:p>
          </p:txBody>
        </p:sp>
        <p:sp>
          <p:nvSpPr>
            <p:cNvPr id="611339" name="AutoShape 11"/>
            <p:cNvSpPr>
              <a:spLocks noChangeArrowheads="1"/>
            </p:cNvSpPr>
            <p:nvPr/>
          </p:nvSpPr>
          <p:spPr bwMode="auto">
            <a:xfrm>
              <a:off x="1536" y="1008"/>
              <a:ext cx="2640" cy="3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980"/>
            </a:p>
          </p:txBody>
        </p:sp>
        <p:sp>
          <p:nvSpPr>
            <p:cNvPr id="611340" name="Rectangle 12"/>
            <p:cNvSpPr>
              <a:spLocks noChangeArrowheads="1"/>
            </p:cNvSpPr>
            <p:nvPr/>
          </p:nvSpPr>
          <p:spPr bwMode="auto">
            <a:xfrm>
              <a:off x="1776" y="1056"/>
              <a:ext cx="2141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640">
                  <a:cs typeface="Arial" charset="0"/>
                </a:rPr>
                <a:t>Los 10 elementos básicos </a:t>
              </a:r>
              <a:endParaRPr lang="en-US" sz="2640">
                <a:cs typeface="Arial" charset="0"/>
              </a:endParaRPr>
            </a:p>
          </p:txBody>
        </p:sp>
        <p:pic>
          <p:nvPicPr>
            <p:cNvPr id="611341" name="Picture 13" descr="A_Jimmy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760" cy="4368"/>
            </a:xfrm>
            <a:prstGeom prst="rect">
              <a:avLst/>
            </a:prstGeom>
            <a:noFill/>
          </p:spPr>
        </p:pic>
        <p:pic>
          <p:nvPicPr>
            <p:cNvPr id="611342" name="Picture 14" descr="COVER-2013-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57421">
              <a:off x="2531" y="719"/>
              <a:ext cx="337" cy="480"/>
            </a:xfrm>
            <a:prstGeom prst="rect">
              <a:avLst/>
            </a:prstGeom>
            <a:noFill/>
          </p:spPr>
        </p:pic>
        <p:pic>
          <p:nvPicPr>
            <p:cNvPr id="611343" name="Picture 15" descr="cover_2012_espedit-0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202688">
              <a:off x="2881" y="720"/>
              <a:ext cx="438" cy="480"/>
            </a:xfrm>
            <a:prstGeom prst="rect">
              <a:avLst/>
            </a:prstGeom>
            <a:noFill/>
          </p:spPr>
        </p:pic>
        <p:sp>
          <p:nvSpPr>
            <p:cNvPr id="611344" name="Rectangle 16"/>
            <p:cNvSpPr>
              <a:spLocks noChangeArrowheads="1"/>
            </p:cNvSpPr>
            <p:nvPr/>
          </p:nvSpPr>
          <p:spPr bwMode="auto">
            <a:xfrm rot="393552">
              <a:off x="4326" y="710"/>
              <a:ext cx="912" cy="62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980"/>
            </a:p>
          </p:txBody>
        </p:sp>
        <p:pic>
          <p:nvPicPr>
            <p:cNvPr id="611345" name="Picture 17" descr="eb5-logo-letra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384651">
              <a:off x="4407" y="864"/>
              <a:ext cx="816" cy="297"/>
            </a:xfrm>
            <a:prstGeom prst="rect">
              <a:avLst/>
            </a:prstGeom>
            <a:noFill/>
          </p:spPr>
        </p:pic>
      </p:grpSp>
      <p:sp>
        <p:nvSpPr>
          <p:cNvPr id="611346" name="Oval 18"/>
          <p:cNvSpPr>
            <a:spLocks noChangeArrowheads="1"/>
          </p:cNvSpPr>
          <p:nvPr/>
        </p:nvSpPr>
        <p:spPr bwMode="auto">
          <a:xfrm rot="-718875">
            <a:off x="2935447" y="1537495"/>
            <a:ext cx="1341120" cy="52038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980" dirty="0" err="1">
                <a:latin typeface="Arial" charset="0"/>
                <a:cs typeface="Arial" charset="0"/>
              </a:rPr>
              <a:t>Atractiva</a:t>
            </a:r>
            <a:endParaRPr lang="en-US" sz="1980" dirty="0">
              <a:latin typeface="Arial" charset="0"/>
              <a:cs typeface="Arial" charset="0"/>
            </a:endParaRPr>
          </a:p>
        </p:txBody>
      </p:sp>
      <p:sp>
        <p:nvSpPr>
          <p:cNvPr id="611347" name="Oval 19"/>
          <p:cNvSpPr>
            <a:spLocks noChangeArrowheads="1"/>
          </p:cNvSpPr>
          <p:nvPr/>
        </p:nvSpPr>
        <p:spPr bwMode="auto">
          <a:xfrm rot="-143286">
            <a:off x="4526280" y="1369855"/>
            <a:ext cx="1341120" cy="518636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980" dirty="0" err="1">
                <a:latin typeface="Arial" charset="0"/>
                <a:cs typeface="Arial" charset="0"/>
              </a:rPr>
              <a:t>Etica</a:t>
            </a:r>
            <a:endParaRPr lang="en-US" sz="1980" dirty="0">
              <a:latin typeface="Arial" charset="0"/>
              <a:cs typeface="Arial" charset="0"/>
            </a:endParaRPr>
          </a:p>
        </p:txBody>
      </p:sp>
      <p:sp>
        <p:nvSpPr>
          <p:cNvPr id="611348" name="Oval 20"/>
          <p:cNvSpPr>
            <a:spLocks noChangeArrowheads="1"/>
          </p:cNvSpPr>
          <p:nvPr/>
        </p:nvSpPr>
        <p:spPr bwMode="auto">
          <a:xfrm>
            <a:off x="6035040" y="1371600"/>
            <a:ext cx="1341120" cy="518637"/>
          </a:xfrm>
          <a:prstGeom prst="ellipse">
            <a:avLst/>
          </a:prstGeom>
          <a:solidFill>
            <a:srgbClr val="99FFCC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980">
                <a:latin typeface="Arial" charset="0"/>
                <a:cs typeface="Arial" charset="0"/>
              </a:rPr>
              <a:t>Emotiva</a:t>
            </a:r>
          </a:p>
        </p:txBody>
      </p:sp>
      <p:sp>
        <p:nvSpPr>
          <p:cNvPr id="611350" name="AutoShape 22"/>
          <p:cNvSpPr>
            <a:spLocks noChangeArrowheads="1"/>
          </p:cNvSpPr>
          <p:nvPr/>
        </p:nvSpPr>
        <p:spPr bwMode="auto">
          <a:xfrm>
            <a:off x="3520440" y="281940"/>
            <a:ext cx="4358640" cy="43307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980">
                <a:latin typeface="Arial" charset="0"/>
                <a:cs typeface="Arial" charset="0"/>
              </a:rPr>
              <a:t>Aristóteles (Estrategia) – 356 AC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F451D5-2216-48FC-BD0A-129B0811C961}"/>
              </a:ext>
            </a:extLst>
          </p:cNvPr>
          <p:cNvSpPr/>
          <p:nvPr/>
        </p:nvSpPr>
        <p:spPr>
          <a:xfrm rot="401146">
            <a:off x="7676738" y="1477051"/>
            <a:ext cx="1371055" cy="713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034F612-ABD4-41C0-A46C-20969EFD39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2899">
            <a:off x="7827359" y="1338488"/>
            <a:ext cx="1033891" cy="1036716"/>
          </a:xfrm>
          <a:prstGeom prst="rect">
            <a:avLst/>
          </a:prstGeom>
        </p:spPr>
      </p:pic>
      <p:sp>
        <p:nvSpPr>
          <p:cNvPr id="611349" name="Oval 21"/>
          <p:cNvSpPr>
            <a:spLocks noChangeArrowheads="1"/>
          </p:cNvSpPr>
          <p:nvPr/>
        </p:nvSpPr>
        <p:spPr bwMode="auto">
          <a:xfrm rot="524769">
            <a:off x="7793514" y="1468668"/>
            <a:ext cx="1341120" cy="515143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980" dirty="0">
                <a:latin typeface="Arial" charset="0"/>
                <a:cs typeface="Arial" charset="0"/>
              </a:rPr>
              <a:t>Simple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1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1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1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1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1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1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1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1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1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1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346" grpId="0" animBg="1"/>
      <p:bldP spid="611347" grpId="0" animBg="1"/>
      <p:bldP spid="611348" grpId="0" animBg="1"/>
      <p:bldP spid="611350" grpId="0" animBg="1"/>
      <p:bldP spid="6113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4462E082-F28A-45B1-BF14-CBCA49FAB8F9}"/>
              </a:ext>
            </a:extLst>
          </p:cNvPr>
          <p:cNvSpPr/>
          <p:nvPr/>
        </p:nvSpPr>
        <p:spPr>
          <a:xfrm>
            <a:off x="2106566" y="2209088"/>
            <a:ext cx="6707651" cy="19469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7F4170-636B-4DEF-A784-3CF77F361CE9}"/>
              </a:ext>
            </a:extLst>
          </p:cNvPr>
          <p:cNvSpPr txBox="1"/>
          <p:nvPr/>
        </p:nvSpPr>
        <p:spPr>
          <a:xfrm>
            <a:off x="2940574" y="4424599"/>
            <a:ext cx="497694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Invitados  Especiales</a:t>
            </a:r>
          </a:p>
          <a:p>
            <a:pPr algn="ctr"/>
            <a:r>
              <a:rPr lang="es-A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posibles  </a:t>
            </a:r>
          </a:p>
          <a:p>
            <a:pPr algn="ctr"/>
            <a:r>
              <a:rPr lang="es-A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Rondas de Negocios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50208E-6E61-483C-B23F-43767B0FDD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025" y="1316941"/>
            <a:ext cx="8439463" cy="8022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E52DA6-D595-454D-9E06-580B6D5DA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844" y="6906768"/>
            <a:ext cx="7772400" cy="8656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CA79B6-9A03-4E21-AA5A-CB777C581C23}"/>
              </a:ext>
            </a:extLst>
          </p:cNvPr>
          <p:cNvSpPr txBox="1"/>
          <p:nvPr/>
        </p:nvSpPr>
        <p:spPr>
          <a:xfrm>
            <a:off x="3008991" y="2457991"/>
            <a:ext cx="4822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6600" b="1" u="sng" dirty="0">
                <a:latin typeface="Times New Roman" pitchFamily="18" charset="0"/>
                <a:cs typeface="Times New Roman" pitchFamily="18" charset="0"/>
              </a:rPr>
              <a:t>Presentación</a:t>
            </a:r>
          </a:p>
        </p:txBody>
      </p:sp>
    </p:spTree>
    <p:extLst>
      <p:ext uri="{BB962C8B-B14F-4D97-AF65-F5344CB8AC3E}">
        <p14:creationId xmlns:p14="http://schemas.microsoft.com/office/powerpoint/2010/main" val="136014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50208E-6E61-483C-B23F-43767B0FDD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025" y="1062111"/>
            <a:ext cx="8439463" cy="8022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E52DA6-D595-454D-9E06-580B6D5DA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844" y="6906768"/>
            <a:ext cx="7772400" cy="8656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BA6140B-7929-4A59-A66D-B46845D9F513}"/>
              </a:ext>
            </a:extLst>
          </p:cNvPr>
          <p:cNvSpPr/>
          <p:nvPr/>
        </p:nvSpPr>
        <p:spPr>
          <a:xfrm>
            <a:off x="1555228" y="2123581"/>
            <a:ext cx="843946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A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Italo Torrese, Presidente de Softlanding, Director CAMACOL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AR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Pedro Meza, Directivo SEDANOS’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A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Sr. Juan Perez Marín, Presidente de Trendy Cosmetic</a:t>
            </a:r>
            <a:endParaRPr lang="es-AR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A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Vanesa Nores,  Presidente de Vanesa Group - Inversiones</a:t>
            </a:r>
            <a:endParaRPr lang="es-AR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A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Maximo Castillo, Miembro Vanesa Group, Realtor - Inversiones</a:t>
            </a:r>
            <a:endParaRPr lang="es-AR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A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Joel Porrua, Presidente de DAMANCI, Cosmetics</a:t>
            </a:r>
            <a:endParaRPr lang="es-AR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A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Vicky Arreghi, Especialista estudio de mercado - Gestión Inversiones</a:t>
            </a:r>
            <a:endParaRPr lang="es-AR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A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Carolina Matta, Presidenta, Madophian Group, Desarrollo de productos</a:t>
            </a:r>
            <a:endParaRPr lang="es-AR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A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Barbara Orcoyen, Presidenta Orcoyen Group, especialista en estudios 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A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Carolina Von Lapcevic, Presidenta de CL, Trade Import/Export</a:t>
            </a:r>
            <a:endParaRPr lang="es-AR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Rodolfo "Rudy" Lorenzo - Presidente ed "I was Thinking LLC"</a:t>
            </a:r>
            <a:endParaRPr lang="es-AR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Ivan Courrejolles, Sale Manager - SUPRA Brokers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Mario Golab, Presidente de GolabIP –  Marcas y  Patentes</a:t>
            </a:r>
            <a:endParaRPr lang="es-AR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892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ecxyiv5892846054MA16.1420437537" descr="3BB7F3686BAD458E9040BED71CAD9D4F@CeliaLapt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9948" y="1334125"/>
            <a:ext cx="7636044" cy="599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05669" y="119799"/>
            <a:ext cx="63041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400" b="1" dirty="0"/>
              <a:t>Algunos cambios a la vista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Phones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2138959"/>
            <a:ext cx="5278627" cy="2369484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grpSp>
        <p:nvGrpSpPr>
          <p:cNvPr id="22" name="Group 21"/>
          <p:cNvGrpSpPr/>
          <p:nvPr/>
        </p:nvGrpSpPr>
        <p:grpSpPr>
          <a:xfrm>
            <a:off x="6537960" y="2125981"/>
            <a:ext cx="2231170" cy="2364302"/>
            <a:chOff x="5943600" y="1828801"/>
            <a:chExt cx="2028336" cy="2149366"/>
          </a:xfrm>
        </p:grpSpPr>
        <p:sp>
          <p:nvSpPr>
            <p:cNvPr id="8" name="Rectangle 7"/>
            <p:cNvSpPr/>
            <p:nvPr/>
          </p:nvSpPr>
          <p:spPr>
            <a:xfrm>
              <a:off x="5943600" y="1828801"/>
              <a:ext cx="2028335" cy="21493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53056" y="3216167"/>
              <a:ext cx="1918880" cy="637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960" b="1" dirty="0"/>
                <a:t>2020/50</a:t>
              </a:r>
            </a:p>
          </p:txBody>
        </p:sp>
        <p:pic>
          <p:nvPicPr>
            <p:cNvPr id="16" name="Picture 15" descr="imagesWKHAQVS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19800" y="1905000"/>
              <a:ext cx="1937658" cy="137160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1173480" y="5897880"/>
            <a:ext cx="8214360" cy="1391685"/>
            <a:chOff x="1143000" y="4863962"/>
            <a:chExt cx="7467600" cy="1265168"/>
          </a:xfrm>
        </p:grpSpPr>
        <p:pic>
          <p:nvPicPr>
            <p:cNvPr id="12" name="Picture 11" descr="imagesWWEXFJGN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72225" y="4863962"/>
              <a:ext cx="2238375" cy="1265168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1143001" y="4867275"/>
              <a:ext cx="4419599" cy="1248277"/>
              <a:chOff x="1524001" y="4655218"/>
              <a:chExt cx="4419599" cy="1248277"/>
            </a:xfrm>
          </p:grpSpPr>
          <p:pic>
            <p:nvPicPr>
              <p:cNvPr id="11" name="Picture 10" descr="images8DY48AP2.jp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24001" y="4661864"/>
                <a:ext cx="2362200" cy="1215061"/>
              </a:xfrm>
              <a:prstGeom prst="rect">
                <a:avLst/>
              </a:prstGeom>
            </p:spPr>
          </p:pic>
          <p:pic>
            <p:nvPicPr>
              <p:cNvPr id="13" name="Picture 12" descr="imagesSD9CJK8E.jp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57600" y="4655218"/>
                <a:ext cx="2286000" cy="1248277"/>
              </a:xfrm>
              <a:prstGeom prst="rect">
                <a:avLst/>
              </a:prstGeom>
            </p:spPr>
          </p:pic>
        </p:grpSp>
        <p:pic>
          <p:nvPicPr>
            <p:cNvPr id="15" name="Picture 14" descr="uuu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53000" y="4867275"/>
              <a:ext cx="1640411" cy="1228725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1143000" y="4876800"/>
              <a:ext cx="7467600" cy="1219200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8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341120" y="4472940"/>
            <a:ext cx="8046720" cy="1341120"/>
            <a:chOff x="1219200" y="3962400"/>
            <a:chExt cx="7315200" cy="1219200"/>
          </a:xfrm>
        </p:grpSpPr>
        <p:cxnSp>
          <p:nvCxnSpPr>
            <p:cNvPr id="20" name="Straight Arrow Connector 19"/>
            <p:cNvCxnSpPr/>
            <p:nvPr/>
          </p:nvCxnSpPr>
          <p:spPr>
            <a:xfrm rot="10800000" flipV="1">
              <a:off x="1219200" y="3962400"/>
              <a:ext cx="4800600" cy="1219200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6200000" flipH="1">
              <a:off x="7620000" y="4267200"/>
              <a:ext cx="1219200" cy="609600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2015673" y="116152"/>
            <a:ext cx="7124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/>
              <a:t>Convergencia de tecnologías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266BB9-ACB9-4B57-A73F-539B2F90B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984" y="1431460"/>
            <a:ext cx="6565900" cy="6108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81B711-4885-4AF7-8C8B-3EE0672A41A7}"/>
              </a:ext>
            </a:extLst>
          </p:cNvPr>
          <p:cNvSpPr txBox="1"/>
          <p:nvPr/>
        </p:nvSpPr>
        <p:spPr>
          <a:xfrm>
            <a:off x="2015673" y="116152"/>
            <a:ext cx="7124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/>
              <a:t>Convergencia de tecnologías</a:t>
            </a:r>
          </a:p>
        </p:txBody>
      </p:sp>
    </p:spTree>
    <p:extLst>
      <p:ext uri="{BB962C8B-B14F-4D97-AF65-F5344CB8AC3E}">
        <p14:creationId xmlns:p14="http://schemas.microsoft.com/office/powerpoint/2010/main" val="3296953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5751" y="164767"/>
            <a:ext cx="58542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400" b="1" dirty="0"/>
              <a:t>Medios y Redes Sociales</a:t>
            </a:r>
          </a:p>
        </p:txBody>
      </p:sp>
      <p:pic>
        <p:nvPicPr>
          <p:cNvPr id="3" name="Picture 2" descr="imagesCAAFFPG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0810" y="2601140"/>
            <a:ext cx="928007" cy="1221377"/>
          </a:xfrm>
          <a:prstGeom prst="rect">
            <a:avLst/>
          </a:prstGeom>
          <a:noFill/>
        </p:spPr>
      </p:pic>
      <p:pic>
        <p:nvPicPr>
          <p:cNvPr id="4" name="Picture 3" descr="imagesCAL2OZP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338" y="2600960"/>
            <a:ext cx="923652" cy="1221557"/>
          </a:xfrm>
          <a:prstGeom prst="rect">
            <a:avLst/>
          </a:prstGeom>
          <a:noFill/>
        </p:spPr>
      </p:pic>
      <p:pic>
        <p:nvPicPr>
          <p:cNvPr id="5" name="Picture 4" descr="imagesCAZ7TKC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2435" y="2606186"/>
            <a:ext cx="928008" cy="1239369"/>
          </a:xfrm>
          <a:prstGeom prst="rect">
            <a:avLst/>
          </a:prstGeom>
          <a:noFill/>
        </p:spPr>
      </p:pic>
      <p:pic>
        <p:nvPicPr>
          <p:cNvPr id="6" name="Picture 5" descr="Steve-January-14-20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5101" y="2600960"/>
            <a:ext cx="920659" cy="1221557"/>
          </a:xfrm>
          <a:prstGeom prst="rect">
            <a:avLst/>
          </a:prstGeom>
          <a:noFill/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775937" y="4305300"/>
            <a:ext cx="5914548" cy="2766060"/>
            <a:chOff x="912" y="2400"/>
            <a:chExt cx="3387" cy="1584"/>
          </a:xfrm>
        </p:grpSpPr>
        <p:pic>
          <p:nvPicPr>
            <p:cNvPr id="8" name="Picture 7" descr="imagesCAOMMHRP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12" y="2736"/>
              <a:ext cx="719" cy="960"/>
            </a:xfrm>
            <a:prstGeom prst="rect">
              <a:avLst/>
            </a:prstGeom>
            <a:noFill/>
          </p:spPr>
        </p:pic>
        <p:pic>
          <p:nvPicPr>
            <p:cNvPr id="9" name="Picture 8" descr="Time_You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2400"/>
              <a:ext cx="1227" cy="1584"/>
            </a:xfrm>
            <a:prstGeom prst="rect">
              <a:avLst/>
            </a:prstGeom>
            <a:noFill/>
          </p:spPr>
        </p:pic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1872" y="2736"/>
              <a:ext cx="1056" cy="864"/>
            </a:xfrm>
            <a:prstGeom prst="rightArrow">
              <a:avLst>
                <a:gd name="adj1" fmla="val 50000"/>
                <a:gd name="adj2" fmla="val 305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980"/>
            </a:p>
          </p:txBody>
        </p:sp>
      </p:grp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7894797" y="4975860"/>
            <a:ext cx="1592580" cy="2050098"/>
            <a:chOff x="4416" y="2784"/>
            <a:chExt cx="912" cy="1174"/>
          </a:xfrm>
        </p:grpSpPr>
        <p:pic>
          <p:nvPicPr>
            <p:cNvPr id="13" name="Picture 12" descr="imagesCAU9REHE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416" y="2784"/>
              <a:ext cx="912" cy="784"/>
            </a:xfrm>
            <a:prstGeom prst="rect">
              <a:avLst/>
            </a:prstGeom>
            <a:noFill/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14" name="Picture 13" descr="images_0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656" y="3696"/>
              <a:ext cx="411" cy="262"/>
            </a:xfrm>
            <a:prstGeom prst="rect">
              <a:avLst/>
            </a:prstGeom>
            <a:noFill/>
          </p:spPr>
        </p:pic>
      </p:grpSp>
      <p:grpSp>
        <p:nvGrpSpPr>
          <p:cNvPr id="12" name="Group 14"/>
          <p:cNvGrpSpPr>
            <a:grpSpLocks/>
          </p:cNvGrpSpPr>
          <p:nvPr/>
        </p:nvGrpSpPr>
        <p:grpSpPr bwMode="auto">
          <a:xfrm>
            <a:off x="1585437" y="2457450"/>
            <a:ext cx="3512339" cy="1508760"/>
            <a:chOff x="336" y="1296"/>
            <a:chExt cx="2208" cy="1008"/>
          </a:xfrm>
        </p:grpSpPr>
        <p:pic>
          <p:nvPicPr>
            <p:cNvPr id="16" name="Picture 15" descr="imagesCA0W26SL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824" y="1392"/>
              <a:ext cx="620" cy="816"/>
            </a:xfrm>
            <a:prstGeom prst="rect">
              <a:avLst/>
            </a:prstGeom>
            <a:noFill/>
          </p:spPr>
        </p:pic>
        <p:pic>
          <p:nvPicPr>
            <p:cNvPr id="17" name="Picture 16" descr="imagesCA2TAHCC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36" y="1392"/>
              <a:ext cx="613" cy="816"/>
            </a:xfrm>
            <a:prstGeom prst="rect">
              <a:avLst/>
            </a:prstGeom>
            <a:noFill/>
          </p:spPr>
        </p:pic>
        <p:pic>
          <p:nvPicPr>
            <p:cNvPr id="18" name="Picture 17" descr="imagesCA3O79D9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056" y="1392"/>
              <a:ext cx="606" cy="816"/>
            </a:xfrm>
            <a:prstGeom prst="rect">
              <a:avLst/>
            </a:prstGeom>
            <a:noFill/>
          </p:spPr>
        </p:pic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2544" y="1296"/>
              <a:ext cx="0" cy="100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980"/>
            </a:p>
          </p:txBody>
        </p:sp>
      </p:grp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7559517" y="2377440"/>
            <a:ext cx="0" cy="1760220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 sz="198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51483" y="1704653"/>
            <a:ext cx="6059671" cy="15819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4840" b="1" dirty="0">
                <a:latin typeface="Times New Roman" pitchFamily="18" charset="0"/>
                <a:cs typeface="Times New Roman" pitchFamily="18" charset="0"/>
              </a:rPr>
              <a:t>Como hacer Negocios </a:t>
            </a:r>
          </a:p>
          <a:p>
            <a:pPr algn="ctr"/>
            <a:r>
              <a:rPr lang="es-AR" sz="4840" b="1" dirty="0">
                <a:latin typeface="Times New Roman" pitchFamily="18" charset="0"/>
                <a:cs typeface="Times New Roman" pitchFamily="18" charset="0"/>
              </a:rPr>
              <a:t>Con los EEUU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591561" y="6803765"/>
            <a:ext cx="1535997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AR" sz="1540" b="1" dirty="0">
                <a:latin typeface="Times New Roman" pitchFamily="18" charset="0"/>
                <a:cs typeface="Times New Roman" pitchFamily="18" charset="0"/>
              </a:rPr>
              <a:t>3 de abril , 2019</a:t>
            </a:r>
          </a:p>
          <a:p>
            <a:pPr algn="ctr"/>
            <a:r>
              <a:rPr lang="es-AR" sz="1540" b="1" dirty="0">
                <a:latin typeface="Times New Roman" pitchFamily="18" charset="0"/>
                <a:cs typeface="Times New Roman" pitchFamily="18" charset="0"/>
              </a:rPr>
              <a:t>Miami, EEUU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82311" y="119525"/>
            <a:ext cx="32762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4400" b="1" dirty="0">
                <a:latin typeface="Times New Roman" pitchFamily="18" charset="0"/>
                <a:cs typeface="Times New Roman" pitchFamily="18" charset="0"/>
              </a:rPr>
              <a:t>Presentación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0E180C6-F24C-4C0C-B864-48A5C266D366}"/>
              </a:ext>
            </a:extLst>
          </p:cNvPr>
          <p:cNvGrpSpPr/>
          <p:nvPr/>
        </p:nvGrpSpPr>
        <p:grpSpPr>
          <a:xfrm>
            <a:off x="3249971" y="3432747"/>
            <a:ext cx="4275091" cy="3200167"/>
            <a:chOff x="3249971" y="3432747"/>
            <a:chExt cx="4275091" cy="320016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FBE8C64-A068-4F78-A31E-47901A9AAD88}"/>
                </a:ext>
              </a:extLst>
            </p:cNvPr>
            <p:cNvGrpSpPr/>
            <p:nvPr/>
          </p:nvGrpSpPr>
          <p:grpSpPr>
            <a:xfrm>
              <a:off x="3252868" y="3432747"/>
              <a:ext cx="4272194" cy="3200167"/>
              <a:chOff x="3252868" y="3432747"/>
              <a:chExt cx="4272194" cy="3200167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5D63CCE6-7B34-474F-9157-10EF330D65D5}"/>
                  </a:ext>
                </a:extLst>
              </p:cNvPr>
              <p:cNvGrpSpPr/>
              <p:nvPr/>
            </p:nvGrpSpPr>
            <p:grpSpPr>
              <a:xfrm>
                <a:off x="3252868" y="3432747"/>
                <a:ext cx="4272194" cy="3200167"/>
                <a:chOff x="3252868" y="3432747"/>
                <a:chExt cx="4272194" cy="3200167"/>
              </a:xfrm>
            </p:grpSpPr>
            <p:pic>
              <p:nvPicPr>
                <p:cNvPr id="8" name="Picture 7" descr="solapin-ejecutivo_barletta.jpg">
                  <a:extLst>
                    <a:ext uri="{FF2B5EF4-FFF2-40B4-BE49-F238E27FC236}">
                      <a16:creationId xmlns:a16="http://schemas.microsoft.com/office/drawing/2014/main" id="{1721280D-361C-41DC-8D76-66C1BB45E9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255764" y="3432748"/>
                  <a:ext cx="4269298" cy="3200166"/>
                </a:xfrm>
                <a:prstGeom prst="rect">
                  <a:avLst/>
                </a:prstGeom>
                <a:ln w="38100">
                  <a:solidFill>
                    <a:srgbClr val="C00000"/>
                  </a:solidFill>
                </a:ln>
              </p:spPr>
            </p:pic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8665852E-2F44-41FB-9309-D261FF1323D9}"/>
                    </a:ext>
                  </a:extLst>
                </p:cNvPr>
                <p:cNvSpPr/>
                <p:nvPr/>
              </p:nvSpPr>
              <p:spPr>
                <a:xfrm>
                  <a:off x="4456651" y="6250898"/>
                  <a:ext cx="2124032" cy="1948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BC192A7D-85DA-4462-9BA4-7F92389A6717}"/>
                    </a:ext>
                  </a:extLst>
                </p:cNvPr>
                <p:cNvSpPr/>
                <p:nvPr/>
              </p:nvSpPr>
              <p:spPr>
                <a:xfrm>
                  <a:off x="3252868" y="3432747"/>
                  <a:ext cx="4269298" cy="815687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78DE92-C41B-4A61-ADA5-C4D9D786A07B}"/>
                  </a:ext>
                </a:extLst>
              </p:cNvPr>
              <p:cNvSpPr txBox="1"/>
              <p:nvPr/>
            </p:nvSpPr>
            <p:spPr>
              <a:xfrm>
                <a:off x="3627618" y="6235910"/>
                <a:ext cx="36638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Vicepresidente del Congreso Hemisferico</a:t>
                </a:r>
                <a:endParaRPr lang="es-A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F7B4E14-99B0-4426-9758-EA6B1F135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971" y="3467986"/>
              <a:ext cx="4269297" cy="63432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5">
            <a:extLst>
              <a:ext uri="{FF2B5EF4-FFF2-40B4-BE49-F238E27FC236}">
                <a16:creationId xmlns:a16="http://schemas.microsoft.com/office/drawing/2014/main" id="{03244DFD-26BE-4E26-88A0-50D2FCC65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3848" y="5619190"/>
            <a:ext cx="8058936" cy="79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283" tIns="50642" rIns="101283" bIns="50642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n-US" altLang="es-AR" sz="4000" dirty="0">
                <a:solidFill>
                  <a:srgbClr val="EAEAEA"/>
                </a:solidFill>
                <a:latin typeface="Book Antiqua" panose="02040602050305030304" pitchFamily="18" charset="0"/>
              </a:rPr>
              <a:t>www.barnews.com</a:t>
            </a:r>
            <a:endParaRPr lang="en-US" altLang="es-AR" sz="4000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8BC977-3595-4697-9800-8B31240F0C2E}"/>
              </a:ext>
            </a:extLst>
          </p:cNvPr>
          <p:cNvSpPr txBox="1"/>
          <p:nvPr/>
        </p:nvSpPr>
        <p:spPr>
          <a:xfrm>
            <a:off x="2111643" y="83540"/>
            <a:ext cx="71549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400" b="1" dirty="0">
                <a:latin typeface="Times New Roman" pitchFamily="18" charset="0"/>
                <a:cs typeface="Times New Roman" pitchFamily="18" charset="0"/>
              </a:rPr>
              <a:t>Estudio sobre presentaciones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F51DFA-60D6-4474-8997-40BF73597F5A}"/>
              </a:ext>
            </a:extLst>
          </p:cNvPr>
          <p:cNvSpPr txBox="1"/>
          <p:nvPr/>
        </p:nvSpPr>
        <p:spPr>
          <a:xfrm>
            <a:off x="3612767" y="1437807"/>
            <a:ext cx="4013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200" b="1" dirty="0">
                <a:latin typeface="Times New Roman" pitchFamily="18" charset="0"/>
                <a:cs typeface="Times New Roman" pitchFamily="18" charset="0"/>
              </a:rPr>
              <a:t>Increíbles resultados  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BA78AB73-7CB4-4C28-A66F-5FC088891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9913" y="2801994"/>
            <a:ext cx="769620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AR" sz="2800" dirty="0">
                <a:latin typeface="Times New Roman" pitchFamily="18" charset="0"/>
                <a:cs typeface="Times New Roman" pitchFamily="18" charset="0"/>
              </a:rPr>
              <a:t>Ciertas investigaciones indican que causamos impactos positivos o negativos cuando nos comunicamos:</a:t>
            </a:r>
          </a:p>
          <a:p>
            <a:endParaRPr lang="es-AR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AR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AR" sz="3200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55%    por lo que hablamos;</a:t>
            </a:r>
          </a:p>
          <a:p>
            <a:endParaRPr lang="es-AR" sz="2000" dirty="0">
              <a:solidFill>
                <a:srgbClr val="0099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AR" sz="3200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	38%    por el tono de voz;</a:t>
            </a:r>
          </a:p>
          <a:p>
            <a:r>
              <a:rPr lang="es-AR" sz="3200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es-AR" sz="3200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AR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07%    por el contenido</a:t>
            </a:r>
          </a:p>
        </p:txBody>
      </p:sp>
      <p:sp>
        <p:nvSpPr>
          <p:cNvPr id="7" name="AutoShape 20">
            <a:extLst>
              <a:ext uri="{FF2B5EF4-FFF2-40B4-BE49-F238E27FC236}">
                <a16:creationId xmlns:a16="http://schemas.microsoft.com/office/drawing/2014/main" id="{32161AA1-004D-4453-8B82-D7A197673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0003" y="4483303"/>
            <a:ext cx="381000" cy="3048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8" name="AutoShape 20">
            <a:extLst>
              <a:ext uri="{FF2B5EF4-FFF2-40B4-BE49-F238E27FC236}">
                <a16:creationId xmlns:a16="http://schemas.microsoft.com/office/drawing/2014/main" id="{2AD21FF4-0F03-40FE-8D1A-DD2AD6B4D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0003" y="5245303"/>
            <a:ext cx="381000" cy="3048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9" name="AutoShape 20">
            <a:extLst>
              <a:ext uri="{FF2B5EF4-FFF2-40B4-BE49-F238E27FC236}">
                <a16:creationId xmlns:a16="http://schemas.microsoft.com/office/drawing/2014/main" id="{9D97250D-4275-44D3-BD98-0B6FDA690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832" y="6173443"/>
            <a:ext cx="609600" cy="5334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880410-7F1A-417C-BB36-3B5CC4612B58}"/>
              </a:ext>
            </a:extLst>
          </p:cNvPr>
          <p:cNvSpPr txBox="1"/>
          <p:nvPr/>
        </p:nvSpPr>
        <p:spPr>
          <a:xfrm>
            <a:off x="3823074" y="2013683"/>
            <a:ext cx="3159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200" b="1" dirty="0">
                <a:latin typeface="Times New Roman" pitchFamily="18" charset="0"/>
                <a:cs typeface="Times New Roman" pitchFamily="18" charset="0"/>
              </a:rPr>
              <a:t>Impacto causado</a:t>
            </a:r>
          </a:p>
        </p:txBody>
      </p:sp>
    </p:spTree>
    <p:extLst>
      <p:ext uri="{BB962C8B-B14F-4D97-AF65-F5344CB8AC3E}">
        <p14:creationId xmlns:p14="http://schemas.microsoft.com/office/powerpoint/2010/main" val="515434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IFO0TCI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268" y="2696611"/>
            <a:ext cx="6365407" cy="32742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29235" y="5467910"/>
            <a:ext cx="586740" cy="502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98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2012553" y="4210610"/>
            <a:ext cx="2514600" cy="174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035913" y="4209736"/>
            <a:ext cx="2514600" cy="174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27860" y="4871019"/>
            <a:ext cx="862737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4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91540" y="4871019"/>
            <a:ext cx="862737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40" b="1" dirty="0">
                <a:latin typeface="Times New Roman" pitchFamily="18" charset="0"/>
                <a:cs typeface="Times New Roman" pitchFamily="18" charset="0"/>
              </a:rPr>
              <a:t>80%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20860" y="4871019"/>
            <a:ext cx="862737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4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19530" y="5719370"/>
            <a:ext cx="1683794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640" b="1" dirty="0">
                <a:latin typeface="Times New Roman" pitchFamily="18" charset="0"/>
                <a:cs typeface="Times New Roman" pitchFamily="18" charset="0"/>
              </a:rPr>
              <a:t>Mediocres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62976" y="5719370"/>
            <a:ext cx="1709122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64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Excelentes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24940" y="5719370"/>
            <a:ext cx="1577676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64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Horribles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60220" y="6715059"/>
            <a:ext cx="66036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200" b="1" dirty="0">
                <a:latin typeface="Times New Roman" pitchFamily="18" charset="0"/>
                <a:cs typeface="Times New Roman" pitchFamily="18" charset="0"/>
              </a:rPr>
              <a:t>Importante:  </a:t>
            </a:r>
            <a:r>
              <a:rPr lang="es-AR" sz="2200" dirty="0">
                <a:latin typeface="Times New Roman" pitchFamily="18" charset="0"/>
                <a:cs typeface="Times New Roman" pitchFamily="18" charset="0"/>
              </a:rPr>
              <a:t>Nunca dejar de </a:t>
            </a:r>
            <a:r>
              <a:rPr lang="es-AR" sz="1760" dirty="0">
                <a:latin typeface="Times New Roman" pitchFamily="18" charset="0"/>
                <a:cs typeface="Times New Roman" pitchFamily="18" charset="0"/>
              </a:rPr>
              <a:t>Explorar, Experimentar e Innovar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62617" y="164765"/>
            <a:ext cx="71549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400" b="1" dirty="0">
                <a:latin typeface="Times New Roman" pitchFamily="18" charset="0"/>
                <a:cs typeface="Times New Roman" pitchFamily="18" charset="0"/>
              </a:rPr>
              <a:t>Estudio sobre presentaciones</a:t>
            </a:r>
          </a:p>
        </p:txBody>
      </p:sp>
      <p:pic>
        <p:nvPicPr>
          <p:cNvPr id="18" name="Picture 17" descr="128414-simple-red-square-icon-arrows-arrow-thick-righ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3700" y="5630311"/>
            <a:ext cx="754380" cy="754380"/>
          </a:xfrm>
          <a:prstGeom prst="rect">
            <a:avLst/>
          </a:prstGeom>
        </p:spPr>
      </p:pic>
      <p:pic>
        <p:nvPicPr>
          <p:cNvPr id="19" name="Picture 18" descr="128414-simple-red-square-icon-arrows-arrow-thick-righ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57060" y="5630311"/>
            <a:ext cx="754380" cy="754380"/>
          </a:xfrm>
          <a:prstGeom prst="rect">
            <a:avLst/>
          </a:prstGeom>
        </p:spPr>
      </p:pic>
      <p:pic>
        <p:nvPicPr>
          <p:cNvPr id="20" name="Picture 130" descr="Meertings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42460" y="3618631"/>
            <a:ext cx="1759093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Connector 21"/>
          <p:cNvCxnSpPr/>
          <p:nvPr/>
        </p:nvCxnSpPr>
        <p:spPr>
          <a:xfrm rot="5400000">
            <a:off x="3159473" y="4901618"/>
            <a:ext cx="1089660" cy="1747"/>
          </a:xfrm>
          <a:prstGeom prst="line">
            <a:avLst/>
          </a:prstGeom>
          <a:ln w="762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6194569" y="4835373"/>
            <a:ext cx="1173480" cy="16223"/>
          </a:xfrm>
          <a:prstGeom prst="line">
            <a:avLst/>
          </a:prstGeom>
          <a:ln w="762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44075" y="5467910"/>
            <a:ext cx="6873240" cy="174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656033" y="1969538"/>
            <a:ext cx="3343223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640" b="1" dirty="0">
                <a:latin typeface="Times New Roman" pitchFamily="18" charset="0"/>
                <a:cs typeface="Times New Roman" pitchFamily="18" charset="0"/>
              </a:rPr>
              <a:t>Increíbles resultados 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546045" y="81628"/>
            <a:ext cx="564814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AR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Nivel del Presentador  </a:t>
            </a:r>
          </a:p>
        </p:txBody>
      </p:sp>
      <p:grpSp>
        <p:nvGrpSpPr>
          <p:cNvPr id="9" name="Group 27"/>
          <p:cNvGrpSpPr/>
          <p:nvPr/>
        </p:nvGrpSpPr>
        <p:grpSpPr>
          <a:xfrm>
            <a:off x="3436620" y="3885047"/>
            <a:ext cx="3316314" cy="1201376"/>
            <a:chOff x="2971800" y="3886200"/>
            <a:chExt cx="3014831" cy="1092160"/>
          </a:xfrm>
        </p:grpSpPr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4648200" y="3886200"/>
              <a:ext cx="1295400" cy="762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980"/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4629150" y="4083050"/>
              <a:ext cx="1357481" cy="33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AR" sz="176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Conocimiento</a:t>
              </a:r>
            </a:p>
          </p:txBody>
        </p:sp>
        <p:sp>
          <p:nvSpPr>
            <p:cNvPr id="14" name="AutoShape 15"/>
            <p:cNvSpPr>
              <a:spLocks noChangeArrowheads="1"/>
            </p:cNvSpPr>
            <p:nvPr/>
          </p:nvSpPr>
          <p:spPr bwMode="auto">
            <a:xfrm>
              <a:off x="3124200" y="4343400"/>
              <a:ext cx="1219200" cy="304800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980"/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2971800" y="4648200"/>
              <a:ext cx="1512302" cy="33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AR" sz="176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Reglas de Juego</a:t>
              </a:r>
            </a:p>
          </p:txBody>
        </p:sp>
      </p:grpSp>
      <p:grpSp>
        <p:nvGrpSpPr>
          <p:cNvPr id="24" name="Group 28"/>
          <p:cNvGrpSpPr/>
          <p:nvPr/>
        </p:nvGrpSpPr>
        <p:grpSpPr>
          <a:xfrm>
            <a:off x="5957186" y="5500037"/>
            <a:ext cx="3860958" cy="1676400"/>
            <a:chOff x="4872038" y="4572000"/>
            <a:chExt cx="3509962" cy="1524000"/>
          </a:xfrm>
        </p:grpSpPr>
        <p:grpSp>
          <p:nvGrpSpPr>
            <p:cNvPr id="25" name="Group 28"/>
            <p:cNvGrpSpPr>
              <a:grpSpLocks/>
            </p:cNvGrpSpPr>
            <p:nvPr/>
          </p:nvGrpSpPr>
          <p:grpSpPr bwMode="auto">
            <a:xfrm>
              <a:off x="6324600" y="4572000"/>
              <a:ext cx="2057400" cy="1524000"/>
              <a:chOff x="3792" y="2880"/>
              <a:chExt cx="1296" cy="960"/>
            </a:xfrm>
          </p:grpSpPr>
          <p:sp>
            <p:nvSpPr>
              <p:cNvPr id="10" name="Rectangle 23"/>
              <p:cNvSpPr>
                <a:spLocks noChangeArrowheads="1"/>
              </p:cNvSpPr>
              <p:nvPr/>
            </p:nvSpPr>
            <p:spPr bwMode="auto">
              <a:xfrm>
                <a:off x="3792" y="2880"/>
                <a:ext cx="1296" cy="960"/>
              </a:xfrm>
              <a:prstGeom prst="rect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980"/>
              </a:p>
            </p:txBody>
          </p:sp>
          <p:sp>
            <p:nvSpPr>
              <p:cNvPr id="11" name="Rectangle 12"/>
              <p:cNvSpPr>
                <a:spLocks noChangeArrowheads="1"/>
              </p:cNvSpPr>
              <p:nvPr/>
            </p:nvSpPr>
            <p:spPr bwMode="auto">
              <a:xfrm>
                <a:off x="3915" y="3003"/>
                <a:ext cx="1056" cy="672"/>
              </a:xfrm>
              <a:prstGeom prst="rect">
                <a:avLst/>
              </a:prstGeom>
              <a:solidFill>
                <a:srgbClr val="EAEAEA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980"/>
              </a:p>
            </p:txBody>
          </p:sp>
          <p:sp>
            <p:nvSpPr>
              <p:cNvPr id="12" name="Text Box 13"/>
              <p:cNvSpPr txBox="1">
                <a:spLocks noChangeArrowheads="1"/>
              </p:cNvSpPr>
              <p:nvPr/>
            </p:nvSpPr>
            <p:spPr bwMode="auto">
              <a:xfrm>
                <a:off x="3999" y="3173"/>
                <a:ext cx="912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s-AR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Sabiduría</a:t>
                </a:r>
              </a:p>
            </p:txBody>
          </p:sp>
        </p:grpSp>
        <p:sp>
          <p:nvSpPr>
            <p:cNvPr id="15" name="AutoShape 16"/>
            <p:cNvSpPr>
              <a:spLocks noChangeArrowheads="1"/>
            </p:cNvSpPr>
            <p:nvPr/>
          </p:nvSpPr>
          <p:spPr bwMode="auto">
            <a:xfrm>
              <a:off x="4876800" y="5105400"/>
              <a:ext cx="1219200" cy="304800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980"/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4872038" y="5410200"/>
              <a:ext cx="1154454" cy="33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AR" sz="176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Experiencia</a:t>
              </a:r>
            </a:p>
          </p:txBody>
        </p:sp>
      </p:grpSp>
      <p:sp>
        <p:nvSpPr>
          <p:cNvPr id="19" name="AutoShape 20"/>
          <p:cNvSpPr>
            <a:spLocks noChangeArrowheads="1"/>
          </p:cNvSpPr>
          <p:nvPr/>
        </p:nvSpPr>
        <p:spPr bwMode="auto">
          <a:xfrm rot="5400000">
            <a:off x="7239642" y="3147120"/>
            <a:ext cx="3143250" cy="712470"/>
          </a:xfrm>
          <a:prstGeom prst="rightArrow">
            <a:avLst>
              <a:gd name="adj1" fmla="val 50000"/>
              <a:gd name="adj2" fmla="val 110294"/>
            </a:avLst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980"/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2179320" y="1939256"/>
            <a:ext cx="6655398" cy="33528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980"/>
          </a:p>
        </p:txBody>
      </p:sp>
      <p:grpSp>
        <p:nvGrpSpPr>
          <p:cNvPr id="26" name="Group 26"/>
          <p:cNvGrpSpPr/>
          <p:nvPr/>
        </p:nvGrpSpPr>
        <p:grpSpPr>
          <a:xfrm>
            <a:off x="2178470" y="3269170"/>
            <a:ext cx="2895599" cy="1033101"/>
            <a:chOff x="1711038" y="2971800"/>
            <a:chExt cx="2632362" cy="939183"/>
          </a:xfrm>
        </p:grpSpPr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3048000" y="2971800"/>
              <a:ext cx="1295400" cy="762000"/>
            </a:xfrm>
            <a:prstGeom prst="rect">
              <a:avLst/>
            </a:prstGeom>
            <a:solidFill>
              <a:srgbClr val="FFFF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980"/>
            </a:p>
          </p:txBody>
        </p:sp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3074988" y="3168650"/>
              <a:ext cx="1173690" cy="33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AR" sz="1760" dirty="0"/>
                <a:t>Información</a:t>
              </a:r>
            </a:p>
          </p:txBody>
        </p:sp>
        <p:sp>
          <p:nvSpPr>
            <p:cNvPr id="13" name="AutoShape 14"/>
            <p:cNvSpPr>
              <a:spLocks noChangeArrowheads="1"/>
            </p:cNvSpPr>
            <p:nvPr/>
          </p:nvSpPr>
          <p:spPr bwMode="auto">
            <a:xfrm>
              <a:off x="1711038" y="3276600"/>
              <a:ext cx="1219200" cy="304800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980"/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1842656" y="3580823"/>
              <a:ext cx="840090" cy="33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AR" sz="176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Proceso</a:t>
              </a:r>
            </a:p>
          </p:txBody>
        </p:sp>
      </p:grpSp>
      <p:grpSp>
        <p:nvGrpSpPr>
          <p:cNvPr id="27" name="Group 25"/>
          <p:cNvGrpSpPr/>
          <p:nvPr/>
        </p:nvGrpSpPr>
        <p:grpSpPr>
          <a:xfrm>
            <a:off x="2110740" y="2605783"/>
            <a:ext cx="1424940" cy="2950399"/>
            <a:chOff x="1371600" y="2209800"/>
            <a:chExt cx="1295400" cy="2682181"/>
          </a:xfrm>
        </p:grpSpPr>
        <p:sp>
          <p:nvSpPr>
            <p:cNvPr id="3" name="Rectangle 5"/>
            <p:cNvSpPr>
              <a:spLocks noChangeArrowheads="1"/>
            </p:cNvSpPr>
            <p:nvPr/>
          </p:nvSpPr>
          <p:spPr bwMode="auto">
            <a:xfrm>
              <a:off x="1371600" y="2209800"/>
              <a:ext cx="1295400" cy="762000"/>
            </a:xfrm>
            <a:prstGeom prst="rect">
              <a:avLst/>
            </a:prstGeom>
            <a:solidFill>
              <a:srgbClr val="EAEAEA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980" b="1"/>
            </a:p>
          </p:txBody>
        </p:sp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1627188" y="2362200"/>
              <a:ext cx="779876" cy="453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AR" sz="2640" b="1" dirty="0"/>
                <a:t>Dato</a:t>
              </a:r>
            </a:p>
          </p:txBody>
        </p:sp>
        <p:sp>
          <p:nvSpPr>
            <p:cNvPr id="21" name="Text Box 24"/>
            <p:cNvSpPr txBox="1">
              <a:spLocks noChangeArrowheads="1"/>
            </p:cNvSpPr>
            <p:nvPr/>
          </p:nvSpPr>
          <p:spPr bwMode="auto">
            <a:xfrm>
              <a:off x="1676400" y="4038600"/>
              <a:ext cx="769734" cy="853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100" dirty="0" err="1"/>
                <a:t>Nombre</a:t>
              </a:r>
              <a:endParaRPr lang="en-US" sz="1100" dirty="0"/>
            </a:p>
            <a:p>
              <a:r>
                <a:rPr lang="en-US" sz="1100" dirty="0" err="1"/>
                <a:t>Apellido</a:t>
              </a:r>
              <a:endParaRPr lang="en-US" sz="1100" dirty="0"/>
            </a:p>
            <a:p>
              <a:r>
                <a:rPr lang="en-US" sz="1100" dirty="0" err="1"/>
                <a:t>Edad</a:t>
              </a:r>
              <a:r>
                <a:rPr lang="en-US" sz="1100" dirty="0"/>
                <a:t>, </a:t>
              </a:r>
              <a:r>
                <a:rPr lang="en-US" sz="1100" dirty="0" err="1"/>
                <a:t>Sexo</a:t>
              </a:r>
              <a:r>
                <a:rPr lang="en-US" sz="1100" dirty="0"/>
                <a:t>`</a:t>
              </a:r>
            </a:p>
            <a:p>
              <a:r>
                <a:rPr lang="en-US" sz="1100" dirty="0"/>
                <a:t>Visas </a:t>
              </a:r>
            </a:p>
            <a:p>
              <a:r>
                <a:rPr lang="en-US" sz="1100" dirty="0" err="1"/>
                <a:t>Franquicias</a:t>
              </a:r>
              <a:endParaRPr lang="en-US" sz="1100" dirty="0"/>
            </a:p>
          </p:txBody>
        </p:sp>
      </p:grpSp>
      <p:pic>
        <p:nvPicPr>
          <p:cNvPr id="22" name="Picture 25" descr="Imagen_Vent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4470" y="5623303"/>
            <a:ext cx="4442460" cy="1397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23" name="Text Box 29"/>
          <p:cNvSpPr txBox="1">
            <a:spLocks noChangeArrowheads="1"/>
          </p:cNvSpPr>
          <p:nvPr/>
        </p:nvSpPr>
        <p:spPr bwMode="auto">
          <a:xfrm>
            <a:off x="1447800" y="7277160"/>
            <a:ext cx="706930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AR" sz="2200" b="1" dirty="0">
                <a:latin typeface="Times New Roman" pitchFamily="18" charset="0"/>
                <a:cs typeface="Times New Roman" pitchFamily="18" charset="0"/>
              </a:rPr>
              <a:t>No dice todo lo que piensa  pero si piensa todo lo que dice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79E17D2-E032-42EE-BAA2-76436EC3A4C9}"/>
              </a:ext>
            </a:extLst>
          </p:cNvPr>
          <p:cNvGrpSpPr/>
          <p:nvPr/>
        </p:nvGrpSpPr>
        <p:grpSpPr>
          <a:xfrm>
            <a:off x="5448300" y="4370291"/>
            <a:ext cx="2939271" cy="940813"/>
            <a:chOff x="5448300" y="4370291"/>
            <a:chExt cx="2939271" cy="940813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20995E4B-690C-4B75-A62A-929D2ADE7A58}"/>
                </a:ext>
              </a:extLst>
            </p:cNvPr>
            <p:cNvSpPr/>
            <p:nvPr/>
          </p:nvSpPr>
          <p:spPr>
            <a:xfrm>
              <a:off x="6866322" y="4370291"/>
              <a:ext cx="1521249" cy="94081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9" name="Text Box 19">
              <a:extLst>
                <a:ext uri="{FF2B5EF4-FFF2-40B4-BE49-F238E27FC236}">
                  <a16:creationId xmlns:a16="http://schemas.microsoft.com/office/drawing/2014/main" id="{244A0EB2-A323-41B1-8B39-D8FBEEF28E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4093" y="4396038"/>
              <a:ext cx="1202573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s-AR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4ta. Revolución</a:t>
              </a:r>
            </a:p>
            <a:p>
              <a:pPr algn="ctr"/>
              <a:r>
                <a:rPr lang="es-AR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IoT</a:t>
              </a:r>
            </a:p>
            <a:p>
              <a:pPr algn="ctr"/>
              <a:r>
                <a:rPr lang="es-AR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Realidad </a:t>
              </a:r>
            </a:p>
            <a:p>
              <a:pPr algn="ctr"/>
              <a:r>
                <a:rPr lang="es-AR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Aumentada</a:t>
              </a:r>
            </a:p>
          </p:txBody>
        </p:sp>
        <p:sp>
          <p:nvSpPr>
            <p:cNvPr id="30" name="Arrow: Right 29">
              <a:extLst>
                <a:ext uri="{FF2B5EF4-FFF2-40B4-BE49-F238E27FC236}">
                  <a16:creationId xmlns:a16="http://schemas.microsoft.com/office/drawing/2014/main" id="{8AB06D66-F245-44CA-B56B-CB17F8DEC287}"/>
                </a:ext>
              </a:extLst>
            </p:cNvPr>
            <p:cNvSpPr/>
            <p:nvPr/>
          </p:nvSpPr>
          <p:spPr>
            <a:xfrm>
              <a:off x="5448300" y="4819890"/>
              <a:ext cx="1270972" cy="481202"/>
            </a:xfrm>
            <a:prstGeom prst="right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7"/>
          <p:cNvSpPr txBox="1"/>
          <p:nvPr/>
        </p:nvSpPr>
        <p:spPr>
          <a:xfrm>
            <a:off x="6286500" y="2838888"/>
            <a:ext cx="2766060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3520" b="1" dirty="0">
                <a:latin typeface="Times New Roman" pitchFamily="18" charset="0"/>
                <a:cs typeface="Times New Roman" pitchFamily="18" charset="0"/>
              </a:rPr>
              <a:t>Hacer Sentir</a:t>
            </a:r>
          </a:p>
        </p:txBody>
      </p:sp>
      <p:pic>
        <p:nvPicPr>
          <p:cNvPr id="3" name="Picture 2" descr="a_Hearts_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839" y="3718560"/>
            <a:ext cx="1864458" cy="1713071"/>
          </a:xfrm>
          <a:prstGeom prst="rect">
            <a:avLst/>
          </a:prstGeom>
        </p:spPr>
      </p:pic>
      <p:pic>
        <p:nvPicPr>
          <p:cNvPr id="4" name="Picture 3" descr="a_Hearts_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99760" y="2922708"/>
            <a:ext cx="547364" cy="502920"/>
          </a:xfrm>
          <a:prstGeom prst="rect">
            <a:avLst/>
          </a:prstGeom>
        </p:spPr>
      </p:pic>
      <p:sp>
        <p:nvSpPr>
          <p:cNvPr id="5" name="TextBox 41"/>
          <p:cNvSpPr txBox="1"/>
          <p:nvPr/>
        </p:nvSpPr>
        <p:spPr>
          <a:xfrm>
            <a:off x="1927860" y="2838888"/>
            <a:ext cx="3185160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3520" b="1" dirty="0">
                <a:latin typeface="Times New Roman" pitchFamily="18" charset="0"/>
                <a:cs typeface="Times New Roman" pitchFamily="18" charset="0"/>
              </a:rPr>
              <a:t>  Hacer pensar </a:t>
            </a:r>
          </a:p>
        </p:txBody>
      </p:sp>
      <p:pic>
        <p:nvPicPr>
          <p:cNvPr id="6" name="Picture 5" descr="Cerebel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4839" y="3718560"/>
            <a:ext cx="1844040" cy="184404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Picture 6" descr="Cerebel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92579" y="2922708"/>
            <a:ext cx="502920" cy="50292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3603599" y="5646420"/>
            <a:ext cx="3604260" cy="1592580"/>
            <a:chOff x="1676400" y="5715000"/>
            <a:chExt cx="2895600" cy="875902"/>
          </a:xfrm>
        </p:grpSpPr>
        <p:sp>
          <p:nvSpPr>
            <p:cNvPr id="10" name="TextBox 45"/>
            <p:cNvSpPr txBox="1"/>
            <p:nvPr/>
          </p:nvSpPr>
          <p:spPr>
            <a:xfrm>
              <a:off x="2133600" y="5943600"/>
              <a:ext cx="2438400" cy="348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3520" b="1" dirty="0">
                  <a:latin typeface="Times New Roman" pitchFamily="18" charset="0"/>
                  <a:cs typeface="Times New Roman" pitchFamily="18" charset="0"/>
                </a:rPr>
                <a:t>  Motivar </a:t>
              </a:r>
            </a:p>
          </p:txBody>
        </p:sp>
        <p:pic>
          <p:nvPicPr>
            <p:cNvPr id="11" name="Imagen 57"/>
            <p:cNvPicPr>
              <a:picLocks noChangeAspect="1"/>
            </p:cNvPicPr>
            <p:nvPr/>
          </p:nvPicPr>
          <p:blipFill rotWithShape="1">
            <a:blip r:embed="rId6" cstate="print"/>
            <a:srcRect r="14096"/>
            <a:stretch/>
          </p:blipFill>
          <p:spPr>
            <a:xfrm>
              <a:off x="1676400" y="5715000"/>
              <a:ext cx="609600" cy="875902"/>
            </a:xfrm>
            <a:prstGeom prst="rect">
              <a:avLst/>
            </a:prstGeom>
          </p:spPr>
        </p:pic>
      </p:grpSp>
      <p:sp>
        <p:nvSpPr>
          <p:cNvPr id="9" name="TextBox 47"/>
          <p:cNvSpPr txBox="1"/>
          <p:nvPr/>
        </p:nvSpPr>
        <p:spPr>
          <a:xfrm>
            <a:off x="2213391" y="1650368"/>
            <a:ext cx="6050054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3080" b="1" dirty="0">
                <a:latin typeface="Times New Roman" pitchFamily="18" charset="0"/>
                <a:cs typeface="Times New Roman" pitchFamily="18" charset="0"/>
              </a:rPr>
              <a:t>Esperamos que cada una permita :</a:t>
            </a:r>
          </a:p>
        </p:txBody>
      </p:sp>
      <p:sp>
        <p:nvSpPr>
          <p:cNvPr id="12" name="Rectangle 25">
            <a:extLst>
              <a:ext uri="{FF2B5EF4-FFF2-40B4-BE49-F238E27FC236}">
                <a16:creationId xmlns:a16="http://schemas.microsoft.com/office/drawing/2014/main" id="{A42AB149-0EF7-410C-8EE5-ADB4A17EA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7270" y="96126"/>
            <a:ext cx="372460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4400" b="1" dirty="0"/>
              <a:t>Presentaciones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3460" y="119799"/>
            <a:ext cx="32415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En Resumen</a:t>
            </a:r>
          </a:p>
        </p:txBody>
      </p:sp>
      <p:grpSp>
        <p:nvGrpSpPr>
          <p:cNvPr id="4" name="Group 13"/>
          <p:cNvGrpSpPr/>
          <p:nvPr/>
        </p:nvGrpSpPr>
        <p:grpSpPr>
          <a:xfrm>
            <a:off x="1530492" y="2778800"/>
            <a:ext cx="3520441" cy="3185160"/>
            <a:chOff x="914400" y="2743200"/>
            <a:chExt cx="3200401" cy="2895600"/>
          </a:xfrm>
        </p:grpSpPr>
        <p:sp>
          <p:nvSpPr>
            <p:cNvPr id="3" name="TextBox 2"/>
            <p:cNvSpPr txBox="1"/>
            <p:nvPr/>
          </p:nvSpPr>
          <p:spPr>
            <a:xfrm>
              <a:off x="1219201" y="2743200"/>
              <a:ext cx="2895600" cy="576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3520" b="1" dirty="0">
                  <a:latin typeface="Times New Roman" pitchFamily="18" charset="0"/>
                  <a:cs typeface="Times New Roman" pitchFamily="18" charset="0"/>
                </a:rPr>
                <a:t>  Que piensen </a:t>
              </a:r>
            </a:p>
          </p:txBody>
        </p:sp>
        <p:pic>
          <p:nvPicPr>
            <p:cNvPr id="11" name="Picture 10" descr="Cerebel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52600" y="3962400"/>
              <a:ext cx="1676400" cy="1676400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pic>
          <p:nvPicPr>
            <p:cNvPr id="13" name="Picture 12" descr="Cerebel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400" y="2819400"/>
              <a:ext cx="457200" cy="457200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</p:grpSp>
      <p:grpSp>
        <p:nvGrpSpPr>
          <p:cNvPr id="5" name="Group 14"/>
          <p:cNvGrpSpPr/>
          <p:nvPr/>
        </p:nvGrpSpPr>
        <p:grpSpPr>
          <a:xfrm>
            <a:off x="5218571" y="3644308"/>
            <a:ext cx="4526280" cy="2253906"/>
            <a:chOff x="4267200" y="3072825"/>
            <a:chExt cx="4114800" cy="2049005"/>
          </a:xfrm>
        </p:grpSpPr>
        <p:pic>
          <p:nvPicPr>
            <p:cNvPr id="17" name="Picture 16" descr="Cerebel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67200" y="3200400"/>
              <a:ext cx="304800" cy="304800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4572000" y="3072825"/>
              <a:ext cx="2819400" cy="576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3520" b="1" dirty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s-AR" sz="2200" b="1" dirty="0">
                  <a:latin typeface="Times New Roman" pitchFamily="18" charset="0"/>
                  <a:cs typeface="Times New Roman" pitchFamily="18" charset="0"/>
                </a:rPr>
                <a:t>Presentar algo útil</a:t>
              </a:r>
            </a:p>
          </p:txBody>
        </p:sp>
        <p:pic>
          <p:nvPicPr>
            <p:cNvPr id="19" name="Picture 18" descr="Cerebel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67205" y="4013775"/>
              <a:ext cx="304800" cy="304800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4876800" y="4019490"/>
              <a:ext cx="3505200" cy="391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200" b="1" dirty="0">
                  <a:latin typeface="Times New Roman" pitchFamily="18" charset="0"/>
                  <a:cs typeface="Times New Roman" pitchFamily="18" charset="0"/>
                </a:rPr>
                <a:t>Simplificar – Menos es más</a:t>
              </a:r>
            </a:p>
          </p:txBody>
        </p:sp>
        <p:pic>
          <p:nvPicPr>
            <p:cNvPr id="21" name="Picture 20" descr="Cerebel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67200" y="4724400"/>
              <a:ext cx="304800" cy="304800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4876795" y="4730115"/>
              <a:ext cx="3505200" cy="391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200" b="1" dirty="0">
                  <a:latin typeface="Times New Roman" pitchFamily="18" charset="0"/>
                  <a:cs typeface="Times New Roman" pitchFamily="18" charset="0"/>
                </a:rPr>
                <a:t>Darle buena forma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688080" y="4824232"/>
            <a:ext cx="1105574" cy="1516418"/>
            <a:chOff x="3276600" y="2960643"/>
            <a:chExt cx="1005067" cy="1378561"/>
          </a:xfrm>
        </p:grpSpPr>
        <p:sp>
          <p:nvSpPr>
            <p:cNvPr id="2" name="TextBox 1"/>
            <p:cNvSpPr txBox="1"/>
            <p:nvPr/>
          </p:nvSpPr>
          <p:spPr>
            <a:xfrm>
              <a:off x="3276600" y="3429000"/>
              <a:ext cx="842597" cy="453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40" b="1" dirty="0">
                  <a:solidFill>
                    <a:srgbClr val="FF0000"/>
                  </a:solidFill>
                </a:rPr>
                <a:t>Ideas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 rot="20615560">
              <a:off x="3439070" y="3885933"/>
              <a:ext cx="842597" cy="453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40" b="1" dirty="0">
                  <a:solidFill>
                    <a:srgbClr val="FF0000"/>
                  </a:solidFill>
                </a:rPr>
                <a:t>Ideas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 rot="1236322">
              <a:off x="3439070" y="2960643"/>
              <a:ext cx="842597" cy="453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40" b="1" dirty="0">
                  <a:solidFill>
                    <a:srgbClr val="FF0000"/>
                  </a:solidFill>
                </a:rPr>
                <a:t>Ideas</a:t>
              </a:r>
            </a:p>
          </p:txBody>
        </p:sp>
      </p:grpSp>
      <p:grpSp>
        <p:nvGrpSpPr>
          <p:cNvPr id="12" name="Group 35"/>
          <p:cNvGrpSpPr/>
          <p:nvPr/>
        </p:nvGrpSpPr>
        <p:grpSpPr>
          <a:xfrm>
            <a:off x="5180926" y="4896835"/>
            <a:ext cx="1225772" cy="1252222"/>
            <a:chOff x="4862333" y="4195360"/>
            <a:chExt cx="1114338" cy="1138384"/>
          </a:xfrm>
        </p:grpSpPr>
        <p:sp>
          <p:nvSpPr>
            <p:cNvPr id="6" name="TextBox 5"/>
            <p:cNvSpPr txBox="1"/>
            <p:nvPr/>
          </p:nvSpPr>
          <p:spPr>
            <a:xfrm rot="20762056">
              <a:off x="4862333" y="4525710"/>
              <a:ext cx="842597" cy="453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40" b="1" dirty="0">
                  <a:solidFill>
                    <a:srgbClr val="FF0000"/>
                  </a:solidFill>
                </a:rPr>
                <a:t>Ideas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1195304">
              <a:off x="5113934" y="4880473"/>
              <a:ext cx="862737" cy="453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40" b="1" dirty="0">
                  <a:solidFill>
                    <a:srgbClr val="0070C0"/>
                  </a:solidFill>
                </a:rPr>
                <a:t>Ideas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20762056">
              <a:off x="5014733" y="4195360"/>
              <a:ext cx="842597" cy="453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40" b="1" dirty="0">
                  <a:solidFill>
                    <a:srgbClr val="00B050"/>
                  </a:solidFill>
                </a:rPr>
                <a:t>Ideas</a:t>
              </a:r>
            </a:p>
          </p:txBody>
        </p:sp>
      </p:grpSp>
      <p:grpSp>
        <p:nvGrpSpPr>
          <p:cNvPr id="13" name="Group 11"/>
          <p:cNvGrpSpPr/>
          <p:nvPr/>
        </p:nvGrpSpPr>
        <p:grpSpPr>
          <a:xfrm rot="1395791">
            <a:off x="2797292" y="5706842"/>
            <a:ext cx="1225772" cy="1252221"/>
            <a:chOff x="2415229" y="3981383"/>
            <a:chExt cx="1114338" cy="1138383"/>
          </a:xfrm>
        </p:grpSpPr>
        <p:sp>
          <p:nvSpPr>
            <p:cNvPr id="9" name="TextBox 8"/>
            <p:cNvSpPr txBox="1"/>
            <p:nvPr/>
          </p:nvSpPr>
          <p:spPr>
            <a:xfrm rot="20762056">
              <a:off x="2415229" y="4311732"/>
              <a:ext cx="842597" cy="453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40" b="1" dirty="0">
                  <a:solidFill>
                    <a:srgbClr val="FF0000"/>
                  </a:solidFill>
                </a:rPr>
                <a:t>Ideas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1195304">
              <a:off x="2666830" y="4666495"/>
              <a:ext cx="862737" cy="453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40" b="1" dirty="0">
                  <a:solidFill>
                    <a:srgbClr val="0070C0"/>
                  </a:solidFill>
                </a:rPr>
                <a:t>Ideas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20762056">
              <a:off x="2567629" y="3981383"/>
              <a:ext cx="842597" cy="453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40" b="1" dirty="0">
                  <a:solidFill>
                    <a:srgbClr val="00B050"/>
                  </a:solidFill>
                </a:rPr>
                <a:t>Ideas</a:t>
              </a:r>
            </a:p>
          </p:txBody>
        </p:sp>
      </p:grpSp>
      <p:grpSp>
        <p:nvGrpSpPr>
          <p:cNvPr id="14" name="Group 18"/>
          <p:cNvGrpSpPr/>
          <p:nvPr/>
        </p:nvGrpSpPr>
        <p:grpSpPr>
          <a:xfrm>
            <a:off x="2906839" y="4186825"/>
            <a:ext cx="1225772" cy="1252222"/>
            <a:chOff x="2566381" y="2381183"/>
            <a:chExt cx="1114338" cy="1138384"/>
          </a:xfrm>
        </p:grpSpPr>
        <p:sp>
          <p:nvSpPr>
            <p:cNvPr id="16" name="TextBox 15"/>
            <p:cNvSpPr txBox="1"/>
            <p:nvPr/>
          </p:nvSpPr>
          <p:spPr>
            <a:xfrm rot="20762056">
              <a:off x="2566381" y="2711533"/>
              <a:ext cx="842597" cy="453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40" b="1" dirty="0">
                  <a:solidFill>
                    <a:srgbClr val="FF0000"/>
                  </a:solidFill>
                </a:rPr>
                <a:t>Ideas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 rot="1195304">
              <a:off x="2817982" y="3066296"/>
              <a:ext cx="862737" cy="453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40" b="1" dirty="0">
                  <a:solidFill>
                    <a:srgbClr val="0070C0"/>
                  </a:solidFill>
                </a:rPr>
                <a:t>Ideas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 rot="20762056">
              <a:off x="2718781" y="2381183"/>
              <a:ext cx="842597" cy="453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40" b="1" dirty="0">
                  <a:solidFill>
                    <a:srgbClr val="00B050"/>
                  </a:solidFill>
                </a:rPr>
                <a:t>Ideas</a:t>
              </a:r>
            </a:p>
          </p:txBody>
        </p:sp>
      </p:grpSp>
      <p:grpSp>
        <p:nvGrpSpPr>
          <p:cNvPr id="15" name="Group 25"/>
          <p:cNvGrpSpPr/>
          <p:nvPr/>
        </p:nvGrpSpPr>
        <p:grpSpPr>
          <a:xfrm>
            <a:off x="6496615" y="4338202"/>
            <a:ext cx="1969205" cy="1419861"/>
            <a:chOff x="4786133" y="1549282"/>
            <a:chExt cx="1790186" cy="1290783"/>
          </a:xfrm>
        </p:grpSpPr>
        <p:sp>
          <p:nvSpPr>
            <p:cNvPr id="20" name="TextBox 19"/>
            <p:cNvSpPr txBox="1"/>
            <p:nvPr/>
          </p:nvSpPr>
          <p:spPr>
            <a:xfrm rot="20762056">
              <a:off x="4786133" y="1879631"/>
              <a:ext cx="842597" cy="453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40" b="1" dirty="0">
                  <a:solidFill>
                    <a:srgbClr val="FF0000"/>
                  </a:solidFill>
                </a:rPr>
                <a:t>Ideas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1195304">
              <a:off x="5037734" y="2234394"/>
              <a:ext cx="862737" cy="453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40" b="1" dirty="0">
                  <a:solidFill>
                    <a:srgbClr val="0070C0"/>
                  </a:solidFill>
                </a:rPr>
                <a:t>Ideas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 rot="20762056">
              <a:off x="4938533" y="1549282"/>
              <a:ext cx="842597" cy="453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40" b="1" dirty="0">
                  <a:solidFill>
                    <a:srgbClr val="00B050"/>
                  </a:solidFill>
                </a:rPr>
                <a:t>Ideas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 rot="20762056">
              <a:off x="5461981" y="2032031"/>
              <a:ext cx="842597" cy="453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40" b="1" dirty="0">
                  <a:solidFill>
                    <a:srgbClr val="FF0000"/>
                  </a:solidFill>
                </a:rPr>
                <a:t>Ideas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 rot="1195304">
              <a:off x="5713582" y="2386794"/>
              <a:ext cx="862737" cy="453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40" b="1" dirty="0">
                  <a:solidFill>
                    <a:srgbClr val="0070C0"/>
                  </a:solidFill>
                </a:rPr>
                <a:t>Ideas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 rot="20762056">
              <a:off x="5614381" y="1701682"/>
              <a:ext cx="842597" cy="453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40" b="1" dirty="0">
                  <a:solidFill>
                    <a:srgbClr val="00B050"/>
                  </a:solidFill>
                </a:rPr>
                <a:t>Ideas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 rot="20762056">
            <a:off x="5348567" y="3635117"/>
            <a:ext cx="926857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40" b="1" dirty="0">
                <a:solidFill>
                  <a:srgbClr val="FF0000"/>
                </a:solidFill>
              </a:rPr>
              <a:t>Ideas</a:t>
            </a:r>
          </a:p>
        </p:txBody>
      </p:sp>
      <p:sp>
        <p:nvSpPr>
          <p:cNvPr id="28" name="TextBox 27"/>
          <p:cNvSpPr txBox="1"/>
          <p:nvPr/>
        </p:nvSpPr>
        <p:spPr>
          <a:xfrm rot="1195304">
            <a:off x="5625328" y="4025357"/>
            <a:ext cx="949011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40" b="1" dirty="0">
                <a:solidFill>
                  <a:srgbClr val="0070C0"/>
                </a:solidFill>
              </a:rPr>
              <a:t>Ideas</a:t>
            </a:r>
          </a:p>
        </p:txBody>
      </p:sp>
      <p:sp>
        <p:nvSpPr>
          <p:cNvPr id="29" name="TextBox 28"/>
          <p:cNvSpPr txBox="1"/>
          <p:nvPr/>
        </p:nvSpPr>
        <p:spPr>
          <a:xfrm rot="20762056">
            <a:off x="5516207" y="3271733"/>
            <a:ext cx="926857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40" b="1" dirty="0">
                <a:solidFill>
                  <a:srgbClr val="00B050"/>
                </a:solidFill>
              </a:rPr>
              <a:t>Ideas</a:t>
            </a:r>
          </a:p>
        </p:txBody>
      </p:sp>
      <p:sp>
        <p:nvSpPr>
          <p:cNvPr id="30" name="TextBox 29"/>
          <p:cNvSpPr txBox="1"/>
          <p:nvPr/>
        </p:nvSpPr>
        <p:spPr>
          <a:xfrm rot="20762056">
            <a:off x="7238598" y="2153165"/>
            <a:ext cx="2510971" cy="12095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>
            <a:extrusionClr>
              <a:srgbClr val="FF0000"/>
            </a:extrusionClr>
          </a:sp3d>
        </p:spPr>
        <p:txBody>
          <a:bodyPr wrap="square" rtlCol="0">
            <a:spAutoFit/>
          </a:bodyPr>
          <a:lstStyle/>
          <a:p>
            <a:r>
              <a:rPr lang="en-US" sz="7260" b="1" dirty="0">
                <a:solidFill>
                  <a:srgbClr val="00B050"/>
                </a:solidFill>
              </a:rPr>
              <a:t>Ideas</a:t>
            </a:r>
          </a:p>
        </p:txBody>
      </p:sp>
      <p:grpSp>
        <p:nvGrpSpPr>
          <p:cNvPr id="19" name="Group 34"/>
          <p:cNvGrpSpPr/>
          <p:nvPr/>
        </p:nvGrpSpPr>
        <p:grpSpPr>
          <a:xfrm>
            <a:off x="4249333" y="2662962"/>
            <a:ext cx="1306262" cy="1775923"/>
            <a:chOff x="4015429" y="2164563"/>
            <a:chExt cx="1187511" cy="1614475"/>
          </a:xfrm>
        </p:grpSpPr>
        <p:sp>
          <p:nvSpPr>
            <p:cNvPr id="31" name="TextBox 30"/>
            <p:cNvSpPr txBox="1"/>
            <p:nvPr/>
          </p:nvSpPr>
          <p:spPr>
            <a:xfrm rot="892141">
              <a:off x="4015429" y="2164563"/>
              <a:ext cx="842597" cy="453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40" b="1" dirty="0">
                  <a:solidFill>
                    <a:srgbClr val="00B050"/>
                  </a:solidFill>
                </a:rPr>
                <a:t>Ideas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 rot="892141">
              <a:off x="4167829" y="2487568"/>
              <a:ext cx="842597" cy="453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40" b="1" dirty="0">
                  <a:solidFill>
                    <a:srgbClr val="00B050"/>
                  </a:solidFill>
                </a:rPr>
                <a:t>Ideas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 rot="892141">
              <a:off x="4320229" y="2868568"/>
              <a:ext cx="842597" cy="453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40" b="1" dirty="0">
                  <a:solidFill>
                    <a:srgbClr val="00B050"/>
                  </a:solidFill>
                </a:rPr>
                <a:t>Ideas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 rot="892141">
              <a:off x="4360343" y="3325767"/>
              <a:ext cx="842597" cy="453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40" b="1" dirty="0">
                  <a:solidFill>
                    <a:srgbClr val="00B050"/>
                  </a:solidFill>
                </a:rPr>
                <a:t>Ideas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 rot="892141">
            <a:off x="4752252" y="3605004"/>
            <a:ext cx="926857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40" b="1" dirty="0">
                <a:solidFill>
                  <a:srgbClr val="00B050"/>
                </a:solidFill>
              </a:rPr>
              <a:t>Ideas</a:t>
            </a:r>
          </a:p>
        </p:txBody>
      </p:sp>
      <p:grpSp>
        <p:nvGrpSpPr>
          <p:cNvPr id="26" name="Group 37"/>
          <p:cNvGrpSpPr/>
          <p:nvPr/>
        </p:nvGrpSpPr>
        <p:grpSpPr>
          <a:xfrm>
            <a:off x="7114252" y="3997833"/>
            <a:ext cx="1969205" cy="1419861"/>
            <a:chOff x="4786133" y="1549282"/>
            <a:chExt cx="1790186" cy="1290783"/>
          </a:xfrm>
        </p:grpSpPr>
        <p:sp>
          <p:nvSpPr>
            <p:cNvPr id="39" name="TextBox 38"/>
            <p:cNvSpPr txBox="1"/>
            <p:nvPr/>
          </p:nvSpPr>
          <p:spPr>
            <a:xfrm rot="20762056">
              <a:off x="4786133" y="1879631"/>
              <a:ext cx="842597" cy="453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40" b="1" dirty="0">
                  <a:solidFill>
                    <a:srgbClr val="FF0000"/>
                  </a:solidFill>
                </a:rPr>
                <a:t>Ideas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 rot="1195304">
              <a:off x="5037734" y="2234394"/>
              <a:ext cx="862737" cy="453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40" b="1" dirty="0">
                  <a:solidFill>
                    <a:srgbClr val="0070C0"/>
                  </a:solidFill>
                </a:rPr>
                <a:t>Ideas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 rot="20762056">
              <a:off x="4938533" y="1549282"/>
              <a:ext cx="842597" cy="453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40" b="1" dirty="0">
                  <a:solidFill>
                    <a:srgbClr val="00B050"/>
                  </a:solidFill>
                </a:rPr>
                <a:t>Ideas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 rot="20762056">
              <a:off x="5461981" y="2032031"/>
              <a:ext cx="842597" cy="453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40" b="1" dirty="0">
                  <a:solidFill>
                    <a:srgbClr val="FF0000"/>
                  </a:solidFill>
                </a:rPr>
                <a:t>Ideas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 rot="1195304">
              <a:off x="5713582" y="2386794"/>
              <a:ext cx="862737" cy="453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40" b="1" dirty="0">
                  <a:solidFill>
                    <a:srgbClr val="0070C0"/>
                  </a:solidFill>
                </a:rPr>
                <a:t>Ideas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 rot="20762056">
              <a:off x="5614381" y="1701682"/>
              <a:ext cx="842597" cy="453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40" b="1" dirty="0">
                  <a:solidFill>
                    <a:srgbClr val="00B050"/>
                  </a:solidFill>
                </a:rPr>
                <a:t>Ideas</a:t>
              </a:r>
            </a:p>
          </p:txBody>
        </p:sp>
      </p:grpSp>
      <p:grpSp>
        <p:nvGrpSpPr>
          <p:cNvPr id="35" name="Group 44"/>
          <p:cNvGrpSpPr/>
          <p:nvPr/>
        </p:nvGrpSpPr>
        <p:grpSpPr>
          <a:xfrm>
            <a:off x="5207917" y="2633519"/>
            <a:ext cx="1969205" cy="1419861"/>
            <a:chOff x="4786133" y="1549282"/>
            <a:chExt cx="1790186" cy="1290783"/>
          </a:xfrm>
        </p:grpSpPr>
        <p:sp>
          <p:nvSpPr>
            <p:cNvPr id="46" name="TextBox 45"/>
            <p:cNvSpPr txBox="1"/>
            <p:nvPr/>
          </p:nvSpPr>
          <p:spPr>
            <a:xfrm rot="20762056">
              <a:off x="4786133" y="1879631"/>
              <a:ext cx="842597" cy="453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40" b="1" dirty="0">
                  <a:solidFill>
                    <a:srgbClr val="FF0000"/>
                  </a:solidFill>
                </a:rPr>
                <a:t>Ideas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 rot="1195304">
              <a:off x="5037734" y="2234394"/>
              <a:ext cx="862737" cy="453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40" b="1" dirty="0">
                  <a:solidFill>
                    <a:srgbClr val="0070C0"/>
                  </a:solidFill>
                </a:rPr>
                <a:t>Ideas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 rot="20762056">
              <a:off x="4938533" y="1549282"/>
              <a:ext cx="842597" cy="453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40" b="1" dirty="0">
                  <a:solidFill>
                    <a:srgbClr val="00B050"/>
                  </a:solidFill>
                </a:rPr>
                <a:t>Ideas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 rot="20762056">
              <a:off x="5461981" y="2032031"/>
              <a:ext cx="842597" cy="453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40" b="1" dirty="0">
                  <a:solidFill>
                    <a:srgbClr val="FF0000"/>
                  </a:solidFill>
                </a:rPr>
                <a:t>Ideas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 rot="1195304">
              <a:off x="5713582" y="2386794"/>
              <a:ext cx="862737" cy="453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40" b="1" dirty="0">
                  <a:solidFill>
                    <a:srgbClr val="0070C0"/>
                  </a:solidFill>
                </a:rPr>
                <a:t>Ideas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 rot="20762056">
              <a:off x="5614381" y="1701682"/>
              <a:ext cx="842597" cy="453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40" b="1" dirty="0">
                  <a:solidFill>
                    <a:srgbClr val="00B050"/>
                  </a:solidFill>
                </a:rPr>
                <a:t>Ideas</a:t>
              </a:r>
            </a:p>
          </p:txBody>
        </p:sp>
      </p:grpSp>
      <p:grpSp>
        <p:nvGrpSpPr>
          <p:cNvPr id="36" name="Group 51"/>
          <p:cNvGrpSpPr/>
          <p:nvPr/>
        </p:nvGrpSpPr>
        <p:grpSpPr>
          <a:xfrm rot="19657908">
            <a:off x="4452468" y="3882979"/>
            <a:ext cx="1969206" cy="1419861"/>
            <a:chOff x="4786133" y="1549282"/>
            <a:chExt cx="1790187" cy="1290783"/>
          </a:xfrm>
        </p:grpSpPr>
        <p:sp>
          <p:nvSpPr>
            <p:cNvPr id="53" name="TextBox 52"/>
            <p:cNvSpPr txBox="1"/>
            <p:nvPr/>
          </p:nvSpPr>
          <p:spPr>
            <a:xfrm rot="20762056">
              <a:off x="4786133" y="1879629"/>
              <a:ext cx="842597" cy="453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40" b="1" dirty="0">
                  <a:solidFill>
                    <a:srgbClr val="FF0000"/>
                  </a:solidFill>
                </a:rPr>
                <a:t>Ideas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 rot="1195304">
              <a:off x="5037734" y="2234394"/>
              <a:ext cx="862737" cy="453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40" b="1" dirty="0">
                  <a:solidFill>
                    <a:srgbClr val="0070C0"/>
                  </a:solidFill>
                </a:rPr>
                <a:t>Ideas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 rot="20762056">
              <a:off x="4938533" y="1549282"/>
              <a:ext cx="842597" cy="453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40" b="1" dirty="0">
                  <a:solidFill>
                    <a:srgbClr val="00B050"/>
                  </a:solidFill>
                </a:rPr>
                <a:t>Ideas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 rot="20762056">
              <a:off x="5461981" y="2032030"/>
              <a:ext cx="842597" cy="453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40" b="1" dirty="0">
                  <a:solidFill>
                    <a:srgbClr val="FF0000"/>
                  </a:solidFill>
                </a:rPr>
                <a:t>Ideas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 rot="1195304">
              <a:off x="5713583" y="2386794"/>
              <a:ext cx="862737" cy="453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40" b="1" dirty="0">
                  <a:solidFill>
                    <a:srgbClr val="0070C0"/>
                  </a:solidFill>
                </a:rPr>
                <a:t>Ideas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 rot="20762056">
              <a:off x="5614381" y="1701682"/>
              <a:ext cx="842597" cy="453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40" b="1" dirty="0">
                  <a:solidFill>
                    <a:srgbClr val="00B050"/>
                  </a:solidFill>
                </a:rPr>
                <a:t>Ideas</a:t>
              </a:r>
            </a:p>
          </p:txBody>
        </p:sp>
      </p:grpSp>
      <p:grpSp>
        <p:nvGrpSpPr>
          <p:cNvPr id="38" name="Group 58"/>
          <p:cNvGrpSpPr/>
          <p:nvPr/>
        </p:nvGrpSpPr>
        <p:grpSpPr>
          <a:xfrm>
            <a:off x="5658415" y="5394645"/>
            <a:ext cx="1969205" cy="1419861"/>
            <a:chOff x="4786133" y="1549282"/>
            <a:chExt cx="1790186" cy="1290783"/>
          </a:xfrm>
        </p:grpSpPr>
        <p:sp>
          <p:nvSpPr>
            <p:cNvPr id="60" name="TextBox 59"/>
            <p:cNvSpPr txBox="1"/>
            <p:nvPr/>
          </p:nvSpPr>
          <p:spPr>
            <a:xfrm rot="20762056">
              <a:off x="4786133" y="1879631"/>
              <a:ext cx="842597" cy="453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40" b="1" dirty="0">
                  <a:solidFill>
                    <a:srgbClr val="FF0000"/>
                  </a:solidFill>
                </a:rPr>
                <a:t>Ideas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 rot="1195304">
              <a:off x="5037734" y="2234394"/>
              <a:ext cx="862737" cy="453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40" b="1" dirty="0">
                  <a:solidFill>
                    <a:srgbClr val="0070C0"/>
                  </a:solidFill>
                </a:rPr>
                <a:t>Ideas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 rot="20762056">
              <a:off x="4938533" y="1549282"/>
              <a:ext cx="842597" cy="453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40" b="1" dirty="0">
                  <a:solidFill>
                    <a:srgbClr val="00B050"/>
                  </a:solidFill>
                </a:rPr>
                <a:t>Ideas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 rot="20762056">
              <a:off x="5461981" y="2032031"/>
              <a:ext cx="842597" cy="453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40" b="1" dirty="0">
                  <a:solidFill>
                    <a:srgbClr val="FF0000"/>
                  </a:solidFill>
                </a:rPr>
                <a:t>Ideas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 rot="1195304">
              <a:off x="5713582" y="2386794"/>
              <a:ext cx="862737" cy="453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40" b="1" dirty="0">
                  <a:solidFill>
                    <a:srgbClr val="0070C0"/>
                  </a:solidFill>
                </a:rPr>
                <a:t>Ideas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 rot="20762056">
              <a:off x="5614381" y="1701682"/>
              <a:ext cx="842597" cy="453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40" b="1" dirty="0">
                  <a:solidFill>
                    <a:srgbClr val="00B050"/>
                  </a:solidFill>
                </a:rPr>
                <a:t>Ideas</a:t>
              </a:r>
            </a:p>
          </p:txBody>
        </p:sp>
      </p:grpSp>
      <p:grpSp>
        <p:nvGrpSpPr>
          <p:cNvPr id="45" name="Group 121"/>
          <p:cNvGrpSpPr/>
          <p:nvPr/>
        </p:nvGrpSpPr>
        <p:grpSpPr>
          <a:xfrm>
            <a:off x="1023437" y="2706171"/>
            <a:ext cx="5558981" cy="4180987"/>
            <a:chOff x="2947381" y="2290198"/>
            <a:chExt cx="5053619" cy="3800897"/>
          </a:xfrm>
        </p:grpSpPr>
        <p:grpSp>
          <p:nvGrpSpPr>
            <p:cNvPr id="52" name="Group 65"/>
            <p:cNvGrpSpPr/>
            <p:nvPr/>
          </p:nvGrpSpPr>
          <p:grpSpPr>
            <a:xfrm>
              <a:off x="3657600" y="4281755"/>
              <a:ext cx="1005067" cy="1378561"/>
              <a:chOff x="3276600" y="2960643"/>
              <a:chExt cx="1005067" cy="1378561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3276600" y="3429000"/>
                <a:ext cx="842597" cy="453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40" b="1" dirty="0">
                    <a:solidFill>
                      <a:srgbClr val="FF0000"/>
                    </a:solidFill>
                  </a:rPr>
                  <a:t>Ideas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 rot="20615560">
                <a:off x="3439070" y="3885933"/>
                <a:ext cx="842597" cy="453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40" b="1" dirty="0">
                    <a:solidFill>
                      <a:srgbClr val="FF0000"/>
                    </a:solidFill>
                  </a:rPr>
                  <a:t>Ideas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 rot="1236322">
                <a:off x="3439070" y="2960643"/>
                <a:ext cx="842597" cy="453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40" b="1" dirty="0">
                    <a:solidFill>
                      <a:srgbClr val="FF0000"/>
                    </a:solidFill>
                  </a:rPr>
                  <a:t>Ideas</a:t>
                </a:r>
              </a:p>
            </p:txBody>
          </p:sp>
        </p:grpSp>
        <p:grpSp>
          <p:nvGrpSpPr>
            <p:cNvPr id="59" name="Group 69"/>
            <p:cNvGrpSpPr/>
            <p:nvPr/>
          </p:nvGrpSpPr>
          <p:grpSpPr>
            <a:xfrm>
              <a:off x="5014733" y="4347761"/>
              <a:ext cx="1114338" cy="1138383"/>
              <a:chOff x="4862333" y="4195361"/>
              <a:chExt cx="1114338" cy="1138383"/>
            </a:xfrm>
          </p:grpSpPr>
          <p:sp>
            <p:nvSpPr>
              <p:cNvPr id="71" name="TextBox 70"/>
              <p:cNvSpPr txBox="1"/>
              <p:nvPr/>
            </p:nvSpPr>
            <p:spPr>
              <a:xfrm rot="20762056">
                <a:off x="4862333" y="4525710"/>
                <a:ext cx="842597" cy="453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40" b="1" dirty="0">
                    <a:solidFill>
                      <a:srgbClr val="FF0000"/>
                    </a:solidFill>
                  </a:rPr>
                  <a:t>Ideas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 rot="1195304">
                <a:off x="5113934" y="4880473"/>
                <a:ext cx="862737" cy="453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40" b="1" dirty="0">
                    <a:solidFill>
                      <a:srgbClr val="0070C0"/>
                    </a:solidFill>
                  </a:rPr>
                  <a:t>Ideas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 rot="20762056">
                <a:off x="5014733" y="4195361"/>
                <a:ext cx="842597" cy="453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40" b="1" dirty="0">
                    <a:solidFill>
                      <a:srgbClr val="00B050"/>
                    </a:solidFill>
                  </a:rPr>
                  <a:t>Ideas</a:t>
                </a:r>
              </a:p>
            </p:txBody>
          </p:sp>
        </p:grpSp>
        <p:grpSp>
          <p:nvGrpSpPr>
            <p:cNvPr id="66" name="Group 73"/>
            <p:cNvGrpSpPr/>
            <p:nvPr/>
          </p:nvGrpSpPr>
          <p:grpSpPr>
            <a:xfrm>
              <a:off x="2947381" y="3702296"/>
              <a:ext cx="1114338" cy="1138383"/>
              <a:chOff x="2566381" y="2381184"/>
              <a:chExt cx="1114338" cy="1138383"/>
            </a:xfrm>
          </p:grpSpPr>
          <p:sp>
            <p:nvSpPr>
              <p:cNvPr id="75" name="TextBox 74"/>
              <p:cNvSpPr txBox="1"/>
              <p:nvPr/>
            </p:nvSpPr>
            <p:spPr>
              <a:xfrm rot="20762056">
                <a:off x="2566381" y="2711533"/>
                <a:ext cx="842597" cy="453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40" b="1" dirty="0">
                    <a:solidFill>
                      <a:srgbClr val="FF0000"/>
                    </a:solidFill>
                  </a:rPr>
                  <a:t>Ideas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 rot="1195304">
                <a:off x="2817982" y="3066296"/>
                <a:ext cx="862737" cy="453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40" b="1" dirty="0">
                    <a:solidFill>
                      <a:srgbClr val="0070C0"/>
                    </a:solidFill>
                  </a:rPr>
                  <a:t>Ideas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 rot="20762056">
                <a:off x="2718781" y="2381184"/>
                <a:ext cx="842597" cy="453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40" b="1" dirty="0">
                    <a:solidFill>
                      <a:srgbClr val="00B050"/>
                    </a:solidFill>
                  </a:rPr>
                  <a:t>Ideas</a:t>
                </a:r>
              </a:p>
            </p:txBody>
          </p:sp>
        </p:grpSp>
        <p:grpSp>
          <p:nvGrpSpPr>
            <p:cNvPr id="70" name="Group 77"/>
            <p:cNvGrpSpPr/>
            <p:nvPr/>
          </p:nvGrpSpPr>
          <p:grpSpPr>
            <a:xfrm>
              <a:off x="6210814" y="3839910"/>
              <a:ext cx="1790186" cy="1290783"/>
              <a:chOff x="4786133" y="1549282"/>
              <a:chExt cx="1790186" cy="1290783"/>
            </a:xfrm>
          </p:grpSpPr>
          <p:sp>
            <p:nvSpPr>
              <p:cNvPr id="79" name="TextBox 78"/>
              <p:cNvSpPr txBox="1"/>
              <p:nvPr/>
            </p:nvSpPr>
            <p:spPr>
              <a:xfrm rot="20762056">
                <a:off x="4786133" y="1879631"/>
                <a:ext cx="842597" cy="453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40" b="1" dirty="0">
                    <a:solidFill>
                      <a:srgbClr val="FF0000"/>
                    </a:solidFill>
                  </a:rPr>
                  <a:t>Ideas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 rot="1195304">
                <a:off x="5037734" y="2234394"/>
                <a:ext cx="862737" cy="453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40" b="1" dirty="0">
                    <a:solidFill>
                      <a:srgbClr val="0070C0"/>
                    </a:solidFill>
                  </a:rPr>
                  <a:t>Ideas</a:t>
                </a: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 rot="20762056">
                <a:off x="4938533" y="1549282"/>
                <a:ext cx="842597" cy="453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40" b="1" dirty="0">
                    <a:solidFill>
                      <a:srgbClr val="00B050"/>
                    </a:solidFill>
                  </a:rPr>
                  <a:t>Ideas</a:t>
                </a: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 rot="20762056">
                <a:off x="5461981" y="2032031"/>
                <a:ext cx="842597" cy="453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40" b="1" dirty="0">
                    <a:solidFill>
                      <a:srgbClr val="FF0000"/>
                    </a:solidFill>
                  </a:rPr>
                  <a:t>Ideas</a:t>
                </a: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 rot="1195304">
                <a:off x="5713582" y="2386794"/>
                <a:ext cx="862737" cy="453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40" b="1" dirty="0">
                    <a:solidFill>
                      <a:srgbClr val="0070C0"/>
                    </a:solidFill>
                  </a:rPr>
                  <a:t>Ideas</a:t>
                </a: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 rot="20762056">
                <a:off x="5614381" y="1701682"/>
                <a:ext cx="842597" cy="453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40" b="1" dirty="0">
                    <a:solidFill>
                      <a:srgbClr val="00B050"/>
                    </a:solidFill>
                  </a:rPr>
                  <a:t>Ideas</a:t>
                </a:r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 rot="20762056">
              <a:off x="5167133" y="3200743"/>
              <a:ext cx="842597" cy="453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40" b="1" dirty="0">
                  <a:solidFill>
                    <a:srgbClr val="FF0000"/>
                  </a:solidFill>
                </a:rPr>
                <a:t>Ideas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 rot="1195304">
              <a:off x="5418734" y="3555506"/>
              <a:ext cx="862737" cy="453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40" b="1" dirty="0">
                  <a:solidFill>
                    <a:srgbClr val="0070C0"/>
                  </a:solidFill>
                </a:rPr>
                <a:t>Ideas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 rot="20762056">
              <a:off x="5319533" y="2870394"/>
              <a:ext cx="842597" cy="453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40" b="1" dirty="0">
                  <a:solidFill>
                    <a:srgbClr val="00B050"/>
                  </a:solidFill>
                </a:rPr>
                <a:t>Ideas</a:t>
              </a:r>
            </a:p>
          </p:txBody>
        </p:sp>
        <p:grpSp>
          <p:nvGrpSpPr>
            <p:cNvPr id="74" name="Group 87"/>
            <p:cNvGrpSpPr/>
            <p:nvPr/>
          </p:nvGrpSpPr>
          <p:grpSpPr>
            <a:xfrm>
              <a:off x="4167829" y="2316963"/>
              <a:ext cx="1187511" cy="1614475"/>
              <a:chOff x="4015429" y="2164563"/>
              <a:chExt cx="1187511" cy="1614475"/>
            </a:xfrm>
          </p:grpSpPr>
          <p:sp>
            <p:nvSpPr>
              <p:cNvPr id="89" name="TextBox 88"/>
              <p:cNvSpPr txBox="1"/>
              <p:nvPr/>
            </p:nvSpPr>
            <p:spPr>
              <a:xfrm rot="892141">
                <a:off x="4015429" y="2164563"/>
                <a:ext cx="842597" cy="453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40" b="1" dirty="0">
                    <a:solidFill>
                      <a:srgbClr val="00B050"/>
                    </a:solidFill>
                  </a:rPr>
                  <a:t>Ideas</a:t>
                </a: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 rot="892141">
                <a:off x="4167829" y="2487568"/>
                <a:ext cx="842597" cy="453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40" b="1" dirty="0">
                    <a:solidFill>
                      <a:srgbClr val="00B050"/>
                    </a:solidFill>
                  </a:rPr>
                  <a:t>Ideas</a:t>
                </a: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 rot="892141">
                <a:off x="4320229" y="2868568"/>
                <a:ext cx="842597" cy="453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40" b="1" dirty="0">
                    <a:solidFill>
                      <a:srgbClr val="00B050"/>
                    </a:solidFill>
                  </a:rPr>
                  <a:t>Ideas</a:t>
                </a: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 rot="892141">
                <a:off x="4360343" y="3325767"/>
                <a:ext cx="842597" cy="453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40" b="1" dirty="0">
                    <a:solidFill>
                      <a:srgbClr val="00B050"/>
                    </a:solidFill>
                  </a:rPr>
                  <a:t>Ideas</a:t>
                </a:r>
              </a:p>
            </p:txBody>
          </p:sp>
        </p:grpSp>
        <p:sp>
          <p:nvSpPr>
            <p:cNvPr id="93" name="TextBox 92"/>
            <p:cNvSpPr txBox="1"/>
            <p:nvPr/>
          </p:nvSpPr>
          <p:spPr>
            <a:xfrm rot="892141">
              <a:off x="4625029" y="3173368"/>
              <a:ext cx="842597" cy="453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40" b="1" dirty="0">
                  <a:solidFill>
                    <a:srgbClr val="00B050"/>
                  </a:solidFill>
                </a:rPr>
                <a:t>Ideas</a:t>
              </a:r>
            </a:p>
          </p:txBody>
        </p:sp>
        <p:grpSp>
          <p:nvGrpSpPr>
            <p:cNvPr id="78" name="Group 93"/>
            <p:cNvGrpSpPr/>
            <p:nvPr/>
          </p:nvGrpSpPr>
          <p:grpSpPr>
            <a:xfrm>
              <a:off x="6029870" y="3280798"/>
              <a:ext cx="1790186" cy="1290783"/>
              <a:chOff x="4786133" y="1549282"/>
              <a:chExt cx="1790186" cy="1290783"/>
            </a:xfrm>
          </p:grpSpPr>
          <p:sp>
            <p:nvSpPr>
              <p:cNvPr id="95" name="TextBox 94"/>
              <p:cNvSpPr txBox="1"/>
              <p:nvPr/>
            </p:nvSpPr>
            <p:spPr>
              <a:xfrm rot="20762056">
                <a:off x="4786133" y="1879631"/>
                <a:ext cx="842597" cy="453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40" b="1" dirty="0">
                    <a:solidFill>
                      <a:srgbClr val="FF0000"/>
                    </a:solidFill>
                  </a:rPr>
                  <a:t>Ideas</a:t>
                </a: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 rot="1195304">
                <a:off x="5037734" y="2234394"/>
                <a:ext cx="862737" cy="453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40" b="1" dirty="0">
                    <a:solidFill>
                      <a:srgbClr val="0070C0"/>
                    </a:solidFill>
                  </a:rPr>
                  <a:t>Ideas</a:t>
                </a: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 rot="20762056">
                <a:off x="4938533" y="1549282"/>
                <a:ext cx="842597" cy="453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40" b="1" dirty="0">
                    <a:solidFill>
                      <a:srgbClr val="00B050"/>
                    </a:solidFill>
                  </a:rPr>
                  <a:t>Ideas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 rot="20762056">
                <a:off x="5461981" y="2032031"/>
                <a:ext cx="842597" cy="453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40" b="1" dirty="0">
                    <a:solidFill>
                      <a:srgbClr val="FF0000"/>
                    </a:solidFill>
                  </a:rPr>
                  <a:t>Ideas</a:t>
                </a: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 rot="1195304">
                <a:off x="5713582" y="2386794"/>
                <a:ext cx="862737" cy="453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40" b="1" dirty="0">
                    <a:solidFill>
                      <a:srgbClr val="0070C0"/>
                    </a:solidFill>
                  </a:rPr>
                  <a:t>Ideas</a:t>
                </a: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 rot="20762056">
                <a:off x="5614381" y="1701682"/>
                <a:ext cx="842597" cy="453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40" b="1" dirty="0">
                    <a:solidFill>
                      <a:srgbClr val="00B050"/>
                    </a:solidFill>
                  </a:rPr>
                  <a:t>Ideas</a:t>
                </a:r>
              </a:p>
            </p:txBody>
          </p:sp>
        </p:grpSp>
        <p:grpSp>
          <p:nvGrpSpPr>
            <p:cNvPr id="88" name="Group 100"/>
            <p:cNvGrpSpPr/>
            <p:nvPr/>
          </p:nvGrpSpPr>
          <p:grpSpPr>
            <a:xfrm>
              <a:off x="5039270" y="2290198"/>
              <a:ext cx="1790186" cy="1290783"/>
              <a:chOff x="4786133" y="1549282"/>
              <a:chExt cx="1790186" cy="1290783"/>
            </a:xfrm>
          </p:grpSpPr>
          <p:sp>
            <p:nvSpPr>
              <p:cNvPr id="102" name="TextBox 101"/>
              <p:cNvSpPr txBox="1"/>
              <p:nvPr/>
            </p:nvSpPr>
            <p:spPr>
              <a:xfrm rot="20762056">
                <a:off x="4786133" y="1879631"/>
                <a:ext cx="842597" cy="453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40" b="1" dirty="0">
                    <a:solidFill>
                      <a:srgbClr val="FF0000"/>
                    </a:solidFill>
                  </a:rPr>
                  <a:t>Ideas</a:t>
                </a: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 rot="1195304">
                <a:off x="5037734" y="2234394"/>
                <a:ext cx="862737" cy="453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40" b="1" dirty="0">
                    <a:solidFill>
                      <a:srgbClr val="0070C0"/>
                    </a:solidFill>
                  </a:rPr>
                  <a:t>Ideas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 rot="20762056">
                <a:off x="4938533" y="1549282"/>
                <a:ext cx="842597" cy="453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40" b="1" dirty="0">
                    <a:solidFill>
                      <a:srgbClr val="00B050"/>
                    </a:solidFill>
                  </a:rPr>
                  <a:t>Ideas</a:t>
                </a: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 rot="20762056">
                <a:off x="5461981" y="2032031"/>
                <a:ext cx="842597" cy="453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40" b="1" dirty="0">
                    <a:solidFill>
                      <a:srgbClr val="FF0000"/>
                    </a:solidFill>
                  </a:rPr>
                  <a:t>Ideas</a:t>
                </a: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 rot="1195304">
                <a:off x="5713582" y="2386794"/>
                <a:ext cx="862737" cy="453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40" b="1" dirty="0">
                    <a:solidFill>
                      <a:srgbClr val="0070C0"/>
                    </a:solidFill>
                  </a:rPr>
                  <a:t>Ideas</a:t>
                </a: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 rot="20762056">
                <a:off x="5614381" y="1701682"/>
                <a:ext cx="842597" cy="453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40" b="1" dirty="0">
                    <a:solidFill>
                      <a:srgbClr val="00B050"/>
                    </a:solidFill>
                  </a:rPr>
                  <a:t>Ideas</a:t>
                </a:r>
              </a:p>
            </p:txBody>
          </p:sp>
        </p:grpSp>
        <p:grpSp>
          <p:nvGrpSpPr>
            <p:cNvPr id="94" name="Group 107"/>
            <p:cNvGrpSpPr/>
            <p:nvPr/>
          </p:nvGrpSpPr>
          <p:grpSpPr>
            <a:xfrm rot="19657908">
              <a:off x="4352499" y="3426071"/>
              <a:ext cx="1790187" cy="1290783"/>
              <a:chOff x="4786133" y="1549282"/>
              <a:chExt cx="1790187" cy="1290783"/>
            </a:xfrm>
          </p:grpSpPr>
          <p:sp>
            <p:nvSpPr>
              <p:cNvPr id="109" name="TextBox 108"/>
              <p:cNvSpPr txBox="1"/>
              <p:nvPr/>
            </p:nvSpPr>
            <p:spPr>
              <a:xfrm rot="20762056">
                <a:off x="4786133" y="1879630"/>
                <a:ext cx="842597" cy="453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40" b="1" dirty="0">
                    <a:solidFill>
                      <a:srgbClr val="FF0000"/>
                    </a:solidFill>
                  </a:rPr>
                  <a:t>Ideas</a:t>
                </a: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 rot="1195304">
                <a:off x="5037734" y="2234395"/>
                <a:ext cx="862737" cy="453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40" b="1" dirty="0">
                    <a:solidFill>
                      <a:srgbClr val="0070C0"/>
                    </a:solidFill>
                  </a:rPr>
                  <a:t>Ideas</a:t>
                </a: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 rot="20762056">
                <a:off x="4938533" y="1549282"/>
                <a:ext cx="842597" cy="453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40" b="1" dirty="0">
                    <a:solidFill>
                      <a:srgbClr val="00B050"/>
                    </a:solidFill>
                  </a:rPr>
                  <a:t>Ideas</a:t>
                </a: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 rot="20762056">
                <a:off x="5461981" y="2032030"/>
                <a:ext cx="842597" cy="453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40" b="1" dirty="0">
                    <a:solidFill>
                      <a:srgbClr val="FF0000"/>
                    </a:solidFill>
                  </a:rPr>
                  <a:t>Ideas</a:t>
                </a: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 rot="1195304">
                <a:off x="5713583" y="2386794"/>
                <a:ext cx="862737" cy="453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40" b="1" dirty="0">
                    <a:solidFill>
                      <a:srgbClr val="0070C0"/>
                    </a:solidFill>
                  </a:rPr>
                  <a:t>Ideas</a:t>
                </a: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 rot="20762056">
                <a:off x="5614381" y="1701682"/>
                <a:ext cx="842597" cy="453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40" b="1" dirty="0">
                    <a:solidFill>
                      <a:srgbClr val="00B050"/>
                    </a:solidFill>
                  </a:rPr>
                  <a:t>Ideas</a:t>
                </a:r>
              </a:p>
            </p:txBody>
          </p:sp>
        </p:grpSp>
        <p:grpSp>
          <p:nvGrpSpPr>
            <p:cNvPr id="101" name="Group 114"/>
            <p:cNvGrpSpPr/>
            <p:nvPr/>
          </p:nvGrpSpPr>
          <p:grpSpPr>
            <a:xfrm>
              <a:off x="5448814" y="4800312"/>
              <a:ext cx="1790186" cy="1290783"/>
              <a:chOff x="4786133" y="1549282"/>
              <a:chExt cx="1790186" cy="1290783"/>
            </a:xfrm>
          </p:grpSpPr>
          <p:sp>
            <p:nvSpPr>
              <p:cNvPr id="116" name="TextBox 115"/>
              <p:cNvSpPr txBox="1"/>
              <p:nvPr/>
            </p:nvSpPr>
            <p:spPr>
              <a:xfrm rot="20762056">
                <a:off x="4786133" y="1879631"/>
                <a:ext cx="842597" cy="453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40" b="1" dirty="0">
                    <a:solidFill>
                      <a:srgbClr val="FF0000"/>
                    </a:solidFill>
                  </a:rPr>
                  <a:t>Ideas</a:t>
                </a: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 rot="1195304">
                <a:off x="5037734" y="2234394"/>
                <a:ext cx="862737" cy="453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40" b="1" dirty="0">
                    <a:solidFill>
                      <a:srgbClr val="0070C0"/>
                    </a:solidFill>
                  </a:rPr>
                  <a:t>Ideas</a:t>
                </a: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 rot="20762056">
                <a:off x="4938533" y="1549282"/>
                <a:ext cx="842597" cy="453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40" b="1" dirty="0">
                    <a:solidFill>
                      <a:srgbClr val="00B050"/>
                    </a:solidFill>
                  </a:rPr>
                  <a:t>Ideas</a:t>
                </a:r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 rot="20762056">
                <a:off x="5461981" y="2032031"/>
                <a:ext cx="842597" cy="453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40" b="1" dirty="0">
                    <a:solidFill>
                      <a:srgbClr val="FF0000"/>
                    </a:solidFill>
                  </a:rPr>
                  <a:t>Ideas</a:t>
                </a: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 rot="1195304">
                <a:off x="5713582" y="2386794"/>
                <a:ext cx="862737" cy="453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40" b="1" dirty="0">
                    <a:solidFill>
                      <a:srgbClr val="0070C0"/>
                    </a:solidFill>
                  </a:rPr>
                  <a:t>Ideas</a:t>
                </a: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 rot="20762056">
                <a:off x="5614381" y="1701682"/>
                <a:ext cx="842597" cy="453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40" b="1" dirty="0">
                    <a:solidFill>
                      <a:srgbClr val="00B050"/>
                    </a:solidFill>
                  </a:rPr>
                  <a:t>Ideas</a:t>
                </a:r>
              </a:p>
            </p:txBody>
          </p:sp>
        </p:grpSp>
      </p:grpSp>
      <p:sp>
        <p:nvSpPr>
          <p:cNvPr id="126" name="TextBox 125"/>
          <p:cNvSpPr txBox="1"/>
          <p:nvPr/>
        </p:nvSpPr>
        <p:spPr>
          <a:xfrm>
            <a:off x="2179320" y="1958340"/>
            <a:ext cx="4442460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52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s-AR" sz="2200" b="1" dirty="0">
                <a:latin typeface="Times New Roman" pitchFamily="18" charset="0"/>
                <a:cs typeface="Times New Roman" pitchFamily="18" charset="0"/>
              </a:rPr>
              <a:t>Darle forma -  Menos es más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2973171" y="135411"/>
            <a:ext cx="4274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>
                <a:latin typeface="Times New Roman" pitchFamily="18" charset="0"/>
                <a:cs typeface="Times New Roman" pitchFamily="18" charset="0"/>
              </a:rPr>
              <a:t>   Hacer Pensar</a:t>
            </a:r>
          </a:p>
        </p:txBody>
      </p:sp>
      <p:pic>
        <p:nvPicPr>
          <p:cNvPr id="123" name="Picture 122" descr="Cerebelo.png">
            <a:extLst>
              <a:ext uri="{FF2B5EF4-FFF2-40B4-BE49-F238E27FC236}">
                <a16:creationId xmlns:a16="http://schemas.microsoft.com/office/drawing/2014/main" id="{552C6E98-FF3A-4B3D-AE13-DEF3BB61833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2248" y="1706880"/>
            <a:ext cx="727073" cy="72707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Box 136"/>
          <p:cNvSpPr txBox="1"/>
          <p:nvPr/>
        </p:nvSpPr>
        <p:spPr>
          <a:xfrm>
            <a:off x="4666929" y="4598473"/>
            <a:ext cx="1089660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40" b="1" dirty="0">
                <a:solidFill>
                  <a:srgbClr val="0070C0"/>
                </a:solidFill>
              </a:rPr>
              <a:t>Ideas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3017520" y="4598473"/>
            <a:ext cx="926857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40" b="1" dirty="0">
                <a:solidFill>
                  <a:srgbClr val="00B050"/>
                </a:solidFill>
              </a:rPr>
              <a:t>Ideas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6259509" y="2823514"/>
            <a:ext cx="1089660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40" b="1" dirty="0">
                <a:solidFill>
                  <a:srgbClr val="FF0000"/>
                </a:solidFill>
              </a:rPr>
              <a:t>Ideas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4666929" y="2823514"/>
            <a:ext cx="1089660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40" b="1" dirty="0">
                <a:solidFill>
                  <a:srgbClr val="0070C0"/>
                </a:solidFill>
              </a:rPr>
              <a:t>Ideas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3017520" y="2823514"/>
            <a:ext cx="926857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40" b="1" dirty="0">
                <a:solidFill>
                  <a:srgbClr val="00B050"/>
                </a:solidFill>
              </a:rPr>
              <a:t>Ideas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259509" y="3200507"/>
            <a:ext cx="1089660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40" b="1" dirty="0">
                <a:solidFill>
                  <a:srgbClr val="FF0000"/>
                </a:solidFill>
              </a:rPr>
              <a:t>Ideas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4666929" y="3200507"/>
            <a:ext cx="1089660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40" b="1" dirty="0">
                <a:solidFill>
                  <a:srgbClr val="0070C0"/>
                </a:solidFill>
              </a:rPr>
              <a:t>Ideas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3017520" y="3200507"/>
            <a:ext cx="926857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40" b="1" dirty="0">
                <a:solidFill>
                  <a:srgbClr val="00B050"/>
                </a:solidFill>
              </a:rPr>
              <a:t>Ideas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6259509" y="3577894"/>
            <a:ext cx="1089660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40" b="1" dirty="0">
                <a:solidFill>
                  <a:srgbClr val="FF0000"/>
                </a:solidFill>
              </a:rPr>
              <a:t>Ideas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4666929" y="3577894"/>
            <a:ext cx="1089660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40" b="1" dirty="0">
                <a:solidFill>
                  <a:srgbClr val="0070C0"/>
                </a:solidFill>
              </a:rPr>
              <a:t>Ideas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3017520" y="3577894"/>
            <a:ext cx="926857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40" b="1" dirty="0">
                <a:solidFill>
                  <a:srgbClr val="00B050"/>
                </a:solidFill>
              </a:rPr>
              <a:t>Ideas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6259510" y="3913174"/>
            <a:ext cx="1116651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40" b="1" dirty="0">
                <a:solidFill>
                  <a:srgbClr val="FF0000"/>
                </a:solidFill>
              </a:rPr>
              <a:t>Ideas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4666929" y="3913174"/>
            <a:ext cx="1089660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40" b="1" dirty="0">
                <a:solidFill>
                  <a:srgbClr val="0070C0"/>
                </a:solidFill>
              </a:rPr>
              <a:t>Ideas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3017520" y="3913174"/>
            <a:ext cx="926857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40" b="1" dirty="0">
                <a:solidFill>
                  <a:srgbClr val="00B050"/>
                </a:solidFill>
              </a:rPr>
              <a:t>Ideas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6259509" y="4248454"/>
            <a:ext cx="1089660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40" b="1" dirty="0">
                <a:solidFill>
                  <a:srgbClr val="FF0000"/>
                </a:solidFill>
              </a:rPr>
              <a:t>Ideas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4666929" y="4248454"/>
            <a:ext cx="1089660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40" b="1" dirty="0">
                <a:solidFill>
                  <a:srgbClr val="0070C0"/>
                </a:solidFill>
              </a:rPr>
              <a:t>Ideas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3017520" y="4248454"/>
            <a:ext cx="926857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40" b="1" dirty="0">
                <a:solidFill>
                  <a:srgbClr val="00B050"/>
                </a:solidFill>
              </a:rPr>
              <a:t>Ideas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6259509" y="4625447"/>
            <a:ext cx="1089660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40" b="1" dirty="0">
                <a:solidFill>
                  <a:srgbClr val="FF0000"/>
                </a:solidFill>
              </a:rPr>
              <a:t>Ideas</a:t>
            </a:r>
          </a:p>
        </p:txBody>
      </p:sp>
      <p:sp>
        <p:nvSpPr>
          <p:cNvPr id="174" name="Rectangle 173"/>
          <p:cNvSpPr/>
          <p:nvPr/>
        </p:nvSpPr>
        <p:spPr>
          <a:xfrm>
            <a:off x="3101340" y="5311140"/>
            <a:ext cx="754380" cy="15925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sp>
        <p:nvSpPr>
          <p:cNvPr id="175" name="Rectangle 174"/>
          <p:cNvSpPr/>
          <p:nvPr/>
        </p:nvSpPr>
        <p:spPr>
          <a:xfrm>
            <a:off x="4777740" y="5311140"/>
            <a:ext cx="754380" cy="15925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sp>
        <p:nvSpPr>
          <p:cNvPr id="176" name="Rectangle 175"/>
          <p:cNvSpPr/>
          <p:nvPr/>
        </p:nvSpPr>
        <p:spPr>
          <a:xfrm>
            <a:off x="6370320" y="5311140"/>
            <a:ext cx="754380" cy="15925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sp>
        <p:nvSpPr>
          <p:cNvPr id="178" name="TextBox 177"/>
          <p:cNvSpPr txBox="1"/>
          <p:nvPr/>
        </p:nvSpPr>
        <p:spPr>
          <a:xfrm rot="16200000">
            <a:off x="2807447" y="5743068"/>
            <a:ext cx="1298753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60" b="1" dirty="0">
                <a:solidFill>
                  <a:srgbClr val="00B050"/>
                </a:solidFill>
              </a:rPr>
              <a:t>Ideas</a:t>
            </a:r>
          </a:p>
        </p:txBody>
      </p:sp>
      <p:sp>
        <p:nvSpPr>
          <p:cNvPr id="179" name="TextBox 178"/>
          <p:cNvSpPr txBox="1"/>
          <p:nvPr/>
        </p:nvSpPr>
        <p:spPr>
          <a:xfrm rot="16200000">
            <a:off x="4483847" y="5740903"/>
            <a:ext cx="1298753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60" b="1" dirty="0">
                <a:solidFill>
                  <a:srgbClr val="00B0F0"/>
                </a:solidFill>
              </a:rPr>
              <a:t>Ideas</a:t>
            </a:r>
          </a:p>
        </p:txBody>
      </p:sp>
      <p:sp>
        <p:nvSpPr>
          <p:cNvPr id="180" name="TextBox 179"/>
          <p:cNvSpPr txBox="1"/>
          <p:nvPr/>
        </p:nvSpPr>
        <p:spPr>
          <a:xfrm rot="16200000">
            <a:off x="6058515" y="5719646"/>
            <a:ext cx="1388959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60" b="1" dirty="0">
                <a:solidFill>
                  <a:srgbClr val="FF0000"/>
                </a:solidFill>
              </a:rPr>
              <a:t>Ideas</a:t>
            </a:r>
          </a:p>
        </p:txBody>
      </p:sp>
      <p:pic>
        <p:nvPicPr>
          <p:cNvPr id="181" name="Picture 180" descr="Cerebel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2248" y="1706880"/>
            <a:ext cx="727073" cy="72707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82" name="TextBox 181"/>
          <p:cNvSpPr txBox="1"/>
          <p:nvPr/>
        </p:nvSpPr>
        <p:spPr>
          <a:xfrm>
            <a:off x="2514600" y="2104959"/>
            <a:ext cx="502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200" b="1" dirty="0">
                <a:latin typeface="Times New Roman" pitchFamily="18" charset="0"/>
                <a:cs typeface="Times New Roman" pitchFamily="18" charset="0"/>
              </a:rPr>
              <a:t>Darle forma – Menos es más</a:t>
            </a:r>
          </a:p>
        </p:txBody>
      </p:sp>
      <p:sp>
        <p:nvSpPr>
          <p:cNvPr id="184" name="Rectangle 183"/>
          <p:cNvSpPr/>
          <p:nvPr/>
        </p:nvSpPr>
        <p:spPr>
          <a:xfrm>
            <a:off x="2514600" y="2796540"/>
            <a:ext cx="5532120" cy="243078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sp>
        <p:nvSpPr>
          <p:cNvPr id="139" name="Rectangle 138"/>
          <p:cNvSpPr/>
          <p:nvPr/>
        </p:nvSpPr>
        <p:spPr>
          <a:xfrm>
            <a:off x="2849880" y="5059680"/>
            <a:ext cx="4526280" cy="251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sp>
        <p:nvSpPr>
          <p:cNvPr id="32" name="TextBox 31"/>
          <p:cNvSpPr txBox="1"/>
          <p:nvPr/>
        </p:nvSpPr>
        <p:spPr>
          <a:xfrm>
            <a:off x="2849880" y="156086"/>
            <a:ext cx="4274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>
                <a:latin typeface="Times New Roman" pitchFamily="18" charset="0"/>
                <a:cs typeface="Times New Roman" pitchFamily="18" charset="0"/>
              </a:rPr>
              <a:t>   Hacer Pensar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57300" y="1736233"/>
            <a:ext cx="8130540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" sz="2640" b="1" dirty="0">
                <a:latin typeface="Times New Roman" pitchFamily="18" charset="0"/>
              </a:rPr>
              <a:t>Que espero dejar contestadas</a:t>
            </a:r>
            <a:endParaRPr lang="en-US" sz="2640" b="1" dirty="0">
              <a:latin typeface="Times New Roman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766060" y="81746"/>
            <a:ext cx="53015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4800" b="1" dirty="0">
                <a:latin typeface="Times New Roman" pitchFamily="18" charset="0"/>
              </a:rPr>
              <a:t>10 preguntas claves</a:t>
            </a:r>
            <a:endParaRPr lang="en-US" sz="4800" b="1" dirty="0">
              <a:latin typeface="Times New Roman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429799" y="3424432"/>
            <a:ext cx="724017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AR" sz="2200" dirty="0">
                <a:latin typeface="Times New Roman" pitchFamily="18" charset="0"/>
                <a:cs typeface="Times New Roman" pitchFamily="18" charset="0"/>
              </a:rPr>
              <a:t>¿ Porqué es necesario un </a:t>
            </a:r>
            <a:r>
              <a:rPr lang="es-A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Business Plan</a:t>
            </a:r>
            <a:r>
              <a:rPr lang="es-AR" sz="2200" dirty="0">
                <a:latin typeface="Times New Roman" pitchFamily="18" charset="0"/>
                <a:cs typeface="Times New Roman" pitchFamily="18" charset="0"/>
              </a:rPr>
              <a:t>”. ? 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414815" y="2933466"/>
            <a:ext cx="585262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AR" sz="2200" dirty="0">
                <a:latin typeface="Times New Roman" pitchFamily="18" charset="0"/>
                <a:cs typeface="Times New Roman" pitchFamily="18" charset="0"/>
              </a:rPr>
              <a:t>¿ Porqué es importante completar </a:t>
            </a:r>
            <a:r>
              <a:rPr lang="es-A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Ficha Técnica</a:t>
            </a:r>
            <a:r>
              <a:rPr lang="es-AR" sz="2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1963476" y="2613946"/>
            <a:ext cx="283699" cy="21420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1963476" y="3091545"/>
            <a:ext cx="283699" cy="21420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133" descr="a_Tild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5155" y="2490612"/>
            <a:ext cx="605076" cy="49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33" descr="a_Tild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5155" y="2948740"/>
            <a:ext cx="605076" cy="49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ight Arrow 43"/>
          <p:cNvSpPr/>
          <p:nvPr/>
        </p:nvSpPr>
        <p:spPr>
          <a:xfrm>
            <a:off x="1963476" y="3547938"/>
            <a:ext cx="283699" cy="21420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ight Arrow 44"/>
          <p:cNvSpPr/>
          <p:nvPr/>
        </p:nvSpPr>
        <p:spPr>
          <a:xfrm>
            <a:off x="1963476" y="3947927"/>
            <a:ext cx="283699" cy="21420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Picture 133" descr="a_Tild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5155" y="3376708"/>
            <a:ext cx="605076" cy="49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133" descr="a_Tild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5155" y="3805122"/>
            <a:ext cx="605076" cy="49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ight Arrow 47"/>
          <p:cNvSpPr/>
          <p:nvPr/>
        </p:nvSpPr>
        <p:spPr>
          <a:xfrm>
            <a:off x="1963476" y="4357330"/>
            <a:ext cx="283699" cy="21420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ight Arrow 48"/>
          <p:cNvSpPr/>
          <p:nvPr/>
        </p:nvSpPr>
        <p:spPr>
          <a:xfrm>
            <a:off x="1963476" y="4757318"/>
            <a:ext cx="283699" cy="21420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" name="Picture 133" descr="a_Tild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5155" y="4233996"/>
            <a:ext cx="605076" cy="49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133" descr="a_Tild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5155" y="4614513"/>
            <a:ext cx="605076" cy="49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ight Arrow 51"/>
          <p:cNvSpPr/>
          <p:nvPr/>
        </p:nvSpPr>
        <p:spPr>
          <a:xfrm>
            <a:off x="1963476" y="5213712"/>
            <a:ext cx="283699" cy="21420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ight Arrow 52"/>
          <p:cNvSpPr/>
          <p:nvPr/>
        </p:nvSpPr>
        <p:spPr>
          <a:xfrm>
            <a:off x="1963476" y="5613700"/>
            <a:ext cx="283699" cy="21420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" name="Picture 133" descr="a_Tild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5155" y="5042481"/>
            <a:ext cx="605076" cy="49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133" descr="a_Tild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5155" y="5470895"/>
            <a:ext cx="605076" cy="49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Right Arrow 55"/>
          <p:cNvSpPr/>
          <p:nvPr/>
        </p:nvSpPr>
        <p:spPr>
          <a:xfrm>
            <a:off x="1963476" y="6051912"/>
            <a:ext cx="283699" cy="21420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ight Arrow 56"/>
          <p:cNvSpPr/>
          <p:nvPr/>
        </p:nvSpPr>
        <p:spPr>
          <a:xfrm>
            <a:off x="1963476" y="6451900"/>
            <a:ext cx="283699" cy="21420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" name="Picture 133" descr="a_Tild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5155" y="5880681"/>
            <a:ext cx="605076" cy="49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133" descr="a_Tild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5155" y="6309095"/>
            <a:ext cx="605076" cy="49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Text Box 9"/>
          <p:cNvSpPr txBox="1">
            <a:spLocks noChangeArrowheads="1"/>
          </p:cNvSpPr>
          <p:nvPr/>
        </p:nvSpPr>
        <p:spPr bwMode="auto">
          <a:xfrm>
            <a:off x="2448243" y="3830481"/>
            <a:ext cx="685577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AR" sz="2200" dirty="0">
                <a:latin typeface="Times New Roman" pitchFamily="18" charset="0"/>
                <a:cs typeface="Times New Roman" pitchFamily="18" charset="0"/>
              </a:rPr>
              <a:t>¿ Porqué es buena la  </a:t>
            </a:r>
            <a:r>
              <a:rPr lang="es-A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Imagen Corporativa</a:t>
            </a:r>
            <a:r>
              <a:rPr lang="es-AR" sz="2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1" name="Text Box 9"/>
          <p:cNvSpPr txBox="1">
            <a:spLocks noChangeArrowheads="1"/>
          </p:cNvSpPr>
          <p:nvPr/>
        </p:nvSpPr>
        <p:spPr bwMode="auto">
          <a:xfrm>
            <a:off x="2441707" y="4694472"/>
            <a:ext cx="685577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AR" sz="2200" dirty="0">
                <a:latin typeface="Times New Roman" pitchFamily="18" charset="0"/>
                <a:cs typeface="Times New Roman" pitchFamily="18" charset="0"/>
              </a:rPr>
              <a:t>¿ Cuál es el </a:t>
            </a:r>
            <a:r>
              <a:rPr lang="es-A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secreto del éxito </a:t>
            </a:r>
            <a:r>
              <a:rPr lang="es-AR" sz="2200" dirty="0">
                <a:latin typeface="Times New Roman" pitchFamily="18" charset="0"/>
                <a:cs typeface="Times New Roman" pitchFamily="18" charset="0"/>
              </a:rPr>
              <a:t>en una Misión Comercial?</a:t>
            </a:r>
          </a:p>
        </p:txBody>
      </p:sp>
      <p:sp>
        <p:nvSpPr>
          <p:cNvPr id="62" name="Text Box 9"/>
          <p:cNvSpPr txBox="1">
            <a:spLocks noChangeArrowheads="1"/>
          </p:cNvSpPr>
          <p:nvPr/>
        </p:nvSpPr>
        <p:spPr bwMode="auto">
          <a:xfrm>
            <a:off x="2441709" y="4276820"/>
            <a:ext cx="685577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AR" sz="2200" dirty="0">
                <a:latin typeface="Times New Roman" pitchFamily="18" charset="0"/>
                <a:cs typeface="Times New Roman" pitchFamily="18" charset="0"/>
              </a:rPr>
              <a:t>¿ Cómo puedo </a:t>
            </a:r>
            <a:r>
              <a:rPr lang="es-A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mejorar mis presentaciones </a:t>
            </a:r>
            <a:r>
              <a:rPr lang="es-AR" sz="2200" dirty="0">
                <a:latin typeface="Times New Roman" pitchFamily="18" charset="0"/>
                <a:cs typeface="Times New Roman" pitchFamily="18" charset="0"/>
              </a:rPr>
              <a:t>profesionales?</a:t>
            </a:r>
          </a:p>
        </p:txBody>
      </p:sp>
      <p:sp>
        <p:nvSpPr>
          <p:cNvPr id="63" name="Text Box 9"/>
          <p:cNvSpPr txBox="1">
            <a:spLocks noChangeArrowheads="1"/>
          </p:cNvSpPr>
          <p:nvPr/>
        </p:nvSpPr>
        <p:spPr bwMode="auto">
          <a:xfrm>
            <a:off x="2414814" y="5100616"/>
            <a:ext cx="69730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AR" sz="2200" dirty="0">
                <a:latin typeface="Times New Roman" pitchFamily="18" charset="0"/>
                <a:cs typeface="Times New Roman" pitchFamily="18" charset="0"/>
              </a:rPr>
              <a:t>¿ Cuáles son </a:t>
            </a:r>
            <a:r>
              <a:rPr lang="es-AR" sz="2200" b="1" dirty="0">
                <a:latin typeface="Times New Roman" pitchFamily="18" charset="0"/>
                <a:cs typeface="Times New Roman" pitchFamily="18" charset="0"/>
              </a:rPr>
              <a:t>los hábitos </a:t>
            </a:r>
            <a:r>
              <a:rPr lang="es-AR" sz="2200" dirty="0">
                <a:latin typeface="Times New Roman" pitchFamily="18" charset="0"/>
                <a:cs typeface="Times New Roman" pitchFamily="18" charset="0"/>
              </a:rPr>
              <a:t>que te aseguran ese </a:t>
            </a:r>
            <a:r>
              <a:rPr lang="es-A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éxito</a:t>
            </a:r>
            <a:r>
              <a:rPr lang="es-AR" sz="2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4" name="Text Box 6">
            <a:extLst>
              <a:ext uri="{FF2B5EF4-FFF2-40B4-BE49-F238E27FC236}">
                <a16:creationId xmlns:a16="http://schemas.microsoft.com/office/drawing/2014/main" id="{26268931-DC5E-40DC-BF06-5400B8D9C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4814" y="5503629"/>
            <a:ext cx="63415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AR" sz="2200" dirty="0">
                <a:latin typeface="Times New Roman" pitchFamily="18" charset="0"/>
                <a:cs typeface="Times New Roman" pitchFamily="18" charset="0"/>
              </a:rPr>
              <a:t>¿ Qué es el </a:t>
            </a:r>
            <a:r>
              <a:rPr lang="es-A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Congreso Hemisférico de CAMACOL</a:t>
            </a:r>
            <a:r>
              <a:rPr lang="es-AR" sz="2200" dirty="0"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38" name="Text Box 7">
            <a:extLst>
              <a:ext uri="{FF2B5EF4-FFF2-40B4-BE49-F238E27FC236}">
                <a16:creationId xmlns:a16="http://schemas.microsoft.com/office/drawing/2014/main" id="{16BFEBC5-98EC-4AF4-85D5-BA7A9AE6F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4814" y="5922729"/>
            <a:ext cx="54617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AR" sz="2200" dirty="0">
                <a:latin typeface="Times New Roman" pitchFamily="18" charset="0"/>
                <a:cs typeface="Times New Roman" pitchFamily="18" charset="0"/>
              </a:rPr>
              <a:t>¿ </a:t>
            </a:r>
            <a:r>
              <a:rPr lang="es-A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Quiénes</a:t>
            </a:r>
            <a:r>
              <a:rPr lang="es-AR" sz="2200" dirty="0">
                <a:latin typeface="Times New Roman" pitchFamily="18" charset="0"/>
                <a:cs typeface="Times New Roman" pitchFamily="18" charset="0"/>
              </a:rPr>
              <a:t> participan y </a:t>
            </a:r>
            <a:r>
              <a:rPr lang="es-A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dónde</a:t>
            </a:r>
            <a:r>
              <a:rPr lang="es-AR" sz="2200" dirty="0">
                <a:latin typeface="Times New Roman" pitchFamily="18" charset="0"/>
                <a:cs typeface="Times New Roman" pitchFamily="18" charset="0"/>
              </a:rPr>
              <a:t> se lleva a cabo?</a:t>
            </a:r>
          </a:p>
        </p:txBody>
      </p:sp>
      <p:sp>
        <p:nvSpPr>
          <p:cNvPr id="39" name="Text Box 11">
            <a:extLst>
              <a:ext uri="{FF2B5EF4-FFF2-40B4-BE49-F238E27FC236}">
                <a16:creationId xmlns:a16="http://schemas.microsoft.com/office/drawing/2014/main" id="{CD69474F-5D72-4A81-A17C-4DCA6FAAD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4815" y="6365231"/>
            <a:ext cx="555793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AR" sz="2200" dirty="0">
                <a:latin typeface="Times New Roman" pitchFamily="18" charset="0"/>
                <a:cs typeface="Times New Roman" pitchFamily="18" charset="0"/>
              </a:rPr>
              <a:t>¿ </a:t>
            </a:r>
            <a:r>
              <a:rPr lang="es-A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Quiénes tienen éxito </a:t>
            </a:r>
            <a:r>
              <a:rPr lang="es-AR" sz="2200" dirty="0">
                <a:latin typeface="Times New Roman" pitchFamily="18" charset="0"/>
                <a:cs typeface="Times New Roman" pitchFamily="18" charset="0"/>
              </a:rPr>
              <a:t>en este tipo de eventos?</a:t>
            </a:r>
          </a:p>
        </p:txBody>
      </p:sp>
      <p:sp>
        <p:nvSpPr>
          <p:cNvPr id="41" name="Text Box 5">
            <a:extLst>
              <a:ext uri="{FF2B5EF4-FFF2-40B4-BE49-F238E27FC236}">
                <a16:creationId xmlns:a16="http://schemas.microsoft.com/office/drawing/2014/main" id="{93FB18B6-DA65-469C-916C-13CB308A0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2304" y="2482557"/>
            <a:ext cx="724017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AR" sz="2200" dirty="0">
                <a:latin typeface="Times New Roman" pitchFamily="18" charset="0"/>
                <a:cs typeface="Times New Roman" pitchFamily="18" charset="0"/>
              </a:rPr>
              <a:t>¿ Qué debo tener en cuenta para hacer Negocios en EEUU 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99FCF4-F911-49AE-8546-5D3EB8EE7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443" y="5988630"/>
            <a:ext cx="1636090" cy="164056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581261" y="2703850"/>
            <a:ext cx="4169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AR" sz="2800" dirty="0">
                <a:latin typeface="Times New Roman" pitchFamily="18" charset="0"/>
              </a:rPr>
              <a:t>Oportunidades de Negocios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488667" y="3905188"/>
            <a:ext cx="75200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AR" sz="2800" dirty="0">
                <a:latin typeface="Times New Roman" pitchFamily="18" charset="0"/>
              </a:rPr>
              <a:t>Cuál es el Marco Legal ideal para hacer negocios.</a:t>
            </a:r>
            <a:endParaRPr lang="es-AR" sz="2800" b="1" dirty="0">
              <a:latin typeface="Times New Roman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597627" y="4605294"/>
            <a:ext cx="54820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AR" sz="2800" dirty="0">
                <a:latin typeface="Times New Roman" pitchFamily="18" charset="0"/>
              </a:rPr>
              <a:t>Principales facilidades para exportar.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325088" y="119363"/>
            <a:ext cx="64347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AR" sz="4400" b="1" dirty="0">
                <a:latin typeface="Times New Roman" pitchFamily="18" charset="0"/>
              </a:rPr>
              <a:t>Principales temas a tratar</a:t>
            </a:r>
          </a:p>
        </p:txBody>
      </p:sp>
      <p:pic>
        <p:nvPicPr>
          <p:cNvPr id="23" name="Picture 19" descr="A_Invers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7472" y="6740702"/>
            <a:ext cx="2263140" cy="904558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983DC8-2019-4CF1-9536-C85A48974493}"/>
              </a:ext>
            </a:extLst>
          </p:cNvPr>
          <p:cNvSpPr/>
          <p:nvPr/>
        </p:nvSpPr>
        <p:spPr>
          <a:xfrm>
            <a:off x="2590657" y="3311786"/>
            <a:ext cx="62199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800" dirty="0">
                <a:latin typeface="Times New Roman" pitchFamily="18" charset="0"/>
              </a:rPr>
              <a:t>Como aprovechar una Misión Comercial </a:t>
            </a:r>
            <a:endParaRPr lang="es-AR" sz="2800" dirty="0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7CBE5B09-4548-42DE-83F1-DF0C7C332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2258" y="5193693"/>
            <a:ext cx="65089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AR" sz="2800" dirty="0">
                <a:latin typeface="Times New Roman" pitchFamily="18" charset="0"/>
              </a:rPr>
              <a:t>Convergencia de Tecnologías y su impacto.</a:t>
            </a:r>
          </a:p>
        </p:txBody>
      </p:sp>
      <p:sp>
        <p:nvSpPr>
          <p:cNvPr id="18" name="Text Box 5">
            <a:extLst>
              <a:ext uri="{FF2B5EF4-FFF2-40B4-BE49-F238E27FC236}">
                <a16:creationId xmlns:a16="http://schemas.microsoft.com/office/drawing/2014/main" id="{F0684A13-D955-4C99-A928-EC940B96D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2079" y="5810784"/>
            <a:ext cx="56941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AR" sz="2800" dirty="0">
                <a:latin typeface="Times New Roman" pitchFamily="18" charset="0"/>
              </a:rPr>
              <a:t>La importancia de la </a:t>
            </a:r>
            <a:r>
              <a:rPr lang="es-AR" sz="2800" b="1" dirty="0">
                <a:latin typeface="Times New Roman" pitchFamily="18" charset="0"/>
              </a:rPr>
              <a:t>“Capacitación”</a:t>
            </a:r>
            <a:r>
              <a:rPr lang="es-AR" sz="2800" dirty="0">
                <a:latin typeface="Times New Roman" pitchFamily="18" charset="0"/>
              </a:rPr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E2FB276-D590-4954-897B-D5377F750441}"/>
              </a:ext>
            </a:extLst>
          </p:cNvPr>
          <p:cNvGrpSpPr/>
          <p:nvPr/>
        </p:nvGrpSpPr>
        <p:grpSpPr>
          <a:xfrm>
            <a:off x="1960346" y="2771482"/>
            <a:ext cx="558801" cy="3535855"/>
            <a:chOff x="1960346" y="2771482"/>
            <a:chExt cx="558801" cy="353585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B1A33EA-3E9E-431D-92FB-016E4E70B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0346" y="2771482"/>
              <a:ext cx="528321" cy="52976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97884D4-AA51-4E29-AC6F-F84E66535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5586" y="3358222"/>
              <a:ext cx="528321" cy="52976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405A306-D5BC-4D91-A200-A32DDD8B9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7966" y="3956392"/>
              <a:ext cx="528321" cy="52976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F8B2B10-E527-4F10-8F3D-45D4342BC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5586" y="4592662"/>
              <a:ext cx="528321" cy="52976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96FC6C7-A0BF-4815-AEFE-3EA278443A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0826" y="5179402"/>
              <a:ext cx="528321" cy="52976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3CAF162-D2E0-4373-8E44-765B1888E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3206" y="5777572"/>
              <a:ext cx="528321" cy="5297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FB3744-AF7F-4F9C-96F8-2F9625973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50" y="2148016"/>
            <a:ext cx="5715000" cy="4394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F42706-FE50-4D33-8FB4-582F243C00A6}"/>
              </a:ext>
            </a:extLst>
          </p:cNvPr>
          <p:cNvSpPr txBox="1"/>
          <p:nvPr/>
        </p:nvSpPr>
        <p:spPr>
          <a:xfrm>
            <a:off x="1428750" y="1497141"/>
            <a:ext cx="8882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Ministerio de Desarrollo Productivo y Economía Plural</a:t>
            </a:r>
          </a:p>
        </p:txBody>
      </p:sp>
      <p:pic>
        <p:nvPicPr>
          <p:cNvPr id="1027" name="Picture 3" descr="Image result for Promueve Bolivia">
            <a:hlinkClick r:id="rId3"/>
            <a:extLst>
              <a:ext uri="{FF2B5EF4-FFF2-40B4-BE49-F238E27FC236}">
                <a16:creationId xmlns:a16="http://schemas.microsoft.com/office/drawing/2014/main" id="{21757D06-1917-4FC0-A457-DB464A3C1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031" y="6115050"/>
            <a:ext cx="1519238" cy="151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Image result for Promueve Bolivia">
            <a:hlinkClick r:id="rId5"/>
            <a:extLst>
              <a:ext uri="{FF2B5EF4-FFF2-40B4-BE49-F238E27FC236}">
                <a16:creationId xmlns:a16="http://schemas.microsoft.com/office/drawing/2014/main" id="{7693DFB2-BF10-4FDE-9D74-6A5A1B4A4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776" y="14990"/>
            <a:ext cx="3006847" cy="102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2DD1F9-455E-45B1-8615-CC11A9E1F264}"/>
              </a:ext>
            </a:extLst>
          </p:cNvPr>
          <p:cNvSpPr/>
          <p:nvPr/>
        </p:nvSpPr>
        <p:spPr>
          <a:xfrm>
            <a:off x="4441031" y="3608382"/>
            <a:ext cx="1405133" cy="109852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BF98FC-BA78-4D65-9ECB-4A3C0AB6DD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360" y="2307602"/>
            <a:ext cx="549933" cy="4070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895223-4606-49EA-BE91-D1E983C0BF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870" y="5922724"/>
            <a:ext cx="549933" cy="4070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3543F3-B1FB-4F39-B6E5-65F081CB3D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52" y="5910234"/>
            <a:ext cx="549933" cy="4070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88D472-7D4F-41BA-BA8B-E33814C44C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832" y="2345074"/>
            <a:ext cx="549933" cy="40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70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138011-217A-4372-8B35-8562E1AE7196}"/>
              </a:ext>
            </a:extLst>
          </p:cNvPr>
          <p:cNvSpPr txBox="1"/>
          <p:nvPr/>
        </p:nvSpPr>
        <p:spPr>
          <a:xfrm>
            <a:off x="2218544" y="149910"/>
            <a:ext cx="66313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el “Super Apoyo” de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5247DE-9CAE-41E2-BD6F-F2960F2EC9CD}"/>
              </a:ext>
            </a:extLst>
          </p:cNvPr>
          <p:cNvSpPr txBox="1"/>
          <p:nvPr/>
        </p:nvSpPr>
        <p:spPr>
          <a:xfrm>
            <a:off x="2263515" y="5606326"/>
            <a:ext cx="21493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Presidenta</a:t>
            </a:r>
          </a:p>
          <a:p>
            <a:pPr algn="ctr"/>
            <a:r>
              <a:rPr lang="es-A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CAMACOL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F0E117-2D2F-4278-A6A1-7562419011DB}"/>
              </a:ext>
            </a:extLst>
          </p:cNvPr>
          <p:cNvSpPr txBox="1"/>
          <p:nvPr/>
        </p:nvSpPr>
        <p:spPr>
          <a:xfrm>
            <a:off x="6050435" y="5638806"/>
            <a:ext cx="29450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Presidente</a:t>
            </a:r>
          </a:p>
          <a:p>
            <a:pPr algn="ctr"/>
            <a:r>
              <a:rPr lang="es-A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Con. Hemisférico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4C71AB-E8BD-4A38-B458-A4B198373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933" y="2948144"/>
            <a:ext cx="1545706" cy="23185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C16ACA-B9FD-4D38-84C6-7DECCFFABC39}"/>
              </a:ext>
            </a:extLst>
          </p:cNvPr>
          <p:cNvSpPr txBox="1"/>
          <p:nvPr/>
        </p:nvSpPr>
        <p:spPr>
          <a:xfrm>
            <a:off x="5861157" y="5336506"/>
            <a:ext cx="3414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/>
              <a:t>Comisionado Wifredo “Willy” Gort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463CD6-05DF-48B1-A87E-BFB10244B4A9}"/>
              </a:ext>
            </a:extLst>
          </p:cNvPr>
          <p:cNvSpPr txBox="1"/>
          <p:nvPr/>
        </p:nvSpPr>
        <p:spPr>
          <a:xfrm>
            <a:off x="2221038" y="5339006"/>
            <a:ext cx="2208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Dra. Mercy Saladrigas</a:t>
            </a:r>
            <a:endParaRPr lang="es-AR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EBB0ECB-A856-4980-A138-24D5053D5D8F}"/>
              </a:ext>
            </a:extLst>
          </p:cNvPr>
          <p:cNvGrpSpPr/>
          <p:nvPr/>
        </p:nvGrpSpPr>
        <p:grpSpPr>
          <a:xfrm>
            <a:off x="2102215" y="2905674"/>
            <a:ext cx="2562220" cy="2430832"/>
            <a:chOff x="2102215" y="2336047"/>
            <a:chExt cx="2562220" cy="243083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029CC22-0E46-4035-9860-C0124CE1B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02215" y="2378517"/>
              <a:ext cx="2445345" cy="232839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13A328B-34D4-4969-B35B-5A7BA1F78E18}"/>
                </a:ext>
              </a:extLst>
            </p:cNvPr>
            <p:cNvSpPr/>
            <p:nvPr/>
          </p:nvSpPr>
          <p:spPr>
            <a:xfrm>
              <a:off x="2102215" y="2378517"/>
              <a:ext cx="401142" cy="23883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C4EB3A2-E7B5-4E63-B220-0FFCE2688B4D}"/>
                </a:ext>
              </a:extLst>
            </p:cNvPr>
            <p:cNvSpPr/>
            <p:nvPr/>
          </p:nvSpPr>
          <p:spPr>
            <a:xfrm>
              <a:off x="4263293" y="2336047"/>
              <a:ext cx="401142" cy="23883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68CE635-D11A-4E12-B00B-7DDC391B22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556" y="1044479"/>
            <a:ext cx="8820844" cy="896742"/>
          </a:xfrm>
          <a:prstGeom prst="rect">
            <a:avLst/>
          </a:prstGeom>
        </p:spPr>
      </p:pic>
      <p:pic>
        <p:nvPicPr>
          <p:cNvPr id="13" name="Picture 12" descr="Logo_Comite_Hemisferico.png">
            <a:extLst>
              <a:ext uri="{FF2B5EF4-FFF2-40B4-BE49-F238E27FC236}">
                <a16:creationId xmlns:a16="http://schemas.microsoft.com/office/drawing/2014/main" id="{DCA4B510-C64E-4A49-93F0-41BF378695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3294" y="6258489"/>
            <a:ext cx="1436160" cy="131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313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99DEEA-3284-43A5-87CC-703CA4625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307" y="1084703"/>
            <a:ext cx="7747000" cy="6654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87CEB56-36FD-409C-BAE1-4D3FF7398AC5}"/>
              </a:ext>
            </a:extLst>
          </p:cNvPr>
          <p:cNvGrpSpPr/>
          <p:nvPr/>
        </p:nvGrpSpPr>
        <p:grpSpPr>
          <a:xfrm>
            <a:off x="2185931" y="1121218"/>
            <a:ext cx="596509" cy="3876934"/>
            <a:chOff x="2185931" y="1121218"/>
            <a:chExt cx="596509" cy="387693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86BC68C-53E7-4DC2-9E1C-53D6F6D92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5932" y="1121218"/>
              <a:ext cx="549933" cy="40703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DD16D4D-A8A6-4EE5-A6A5-FE8D8B8A2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5931" y="2068646"/>
              <a:ext cx="549933" cy="34132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39AABAF-50FB-4E96-A57A-48FFDC0CF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922" y="3334453"/>
              <a:ext cx="549933" cy="40703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2A91E84-650A-4F77-96C3-3C1D8F082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027" y="4124022"/>
              <a:ext cx="549933" cy="40703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53E3F4C-B9B6-4745-9814-E1E6CC30F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2507" y="4591115"/>
              <a:ext cx="549933" cy="407037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0EA1E1C-E9B6-4D84-BB3D-824F1C2E7AD8}"/>
              </a:ext>
            </a:extLst>
          </p:cNvPr>
          <p:cNvGrpSpPr/>
          <p:nvPr/>
        </p:nvGrpSpPr>
        <p:grpSpPr>
          <a:xfrm>
            <a:off x="6470593" y="3155722"/>
            <a:ext cx="2799588" cy="1519238"/>
            <a:chOff x="6470593" y="3155722"/>
            <a:chExt cx="2799588" cy="1519238"/>
          </a:xfrm>
        </p:grpSpPr>
        <p:pic>
          <p:nvPicPr>
            <p:cNvPr id="1027" name="Picture 3" descr="Image result for Promueve Bolivia">
              <a:hlinkClick r:id="rId4"/>
              <a:extLst>
                <a:ext uri="{FF2B5EF4-FFF2-40B4-BE49-F238E27FC236}">
                  <a16:creationId xmlns:a16="http://schemas.microsoft.com/office/drawing/2014/main" id="{21757D06-1917-4FC0-A457-DB464A3C11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0943" y="3155722"/>
              <a:ext cx="1519238" cy="1519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94B1670B-627A-4680-B6B6-E8F7D1866ACE}"/>
                </a:ext>
              </a:extLst>
            </p:cNvPr>
            <p:cNvSpPr/>
            <p:nvPr/>
          </p:nvSpPr>
          <p:spPr>
            <a:xfrm flipH="1">
              <a:off x="6470593" y="3155722"/>
              <a:ext cx="1663908" cy="764498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650C5B4-2240-4738-825A-05D36202E866}"/>
              </a:ext>
            </a:extLst>
          </p:cNvPr>
          <p:cNvSpPr txBox="1"/>
          <p:nvPr/>
        </p:nvSpPr>
        <p:spPr>
          <a:xfrm>
            <a:off x="2849879" y="156086"/>
            <a:ext cx="50025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>
                <a:latin typeface="Times New Roman" pitchFamily="18" charset="0"/>
                <a:cs typeface="Times New Roman" pitchFamily="18" charset="0"/>
              </a:rPr>
              <a:t>   ¿Cómo Exportar?</a:t>
            </a:r>
          </a:p>
        </p:txBody>
      </p:sp>
    </p:spTree>
    <p:extLst>
      <p:ext uri="{BB962C8B-B14F-4D97-AF65-F5344CB8AC3E}">
        <p14:creationId xmlns:p14="http://schemas.microsoft.com/office/powerpoint/2010/main" val="76624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>
            <a:extLst>
              <a:ext uri="{FF2B5EF4-FFF2-40B4-BE49-F238E27FC236}">
                <a16:creationId xmlns:a16="http://schemas.microsoft.com/office/drawing/2014/main" id="{1AEEE264-1FB2-4080-8ED5-564ABA35A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0700" y="165390"/>
            <a:ext cx="693782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AR" sz="4400" b="1" dirty="0"/>
              <a:t>¿Cómo hacer negocios?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7F7A58A-BA02-4B8A-84BF-27A7984A4349}"/>
              </a:ext>
            </a:extLst>
          </p:cNvPr>
          <p:cNvGrpSpPr/>
          <p:nvPr/>
        </p:nvGrpSpPr>
        <p:grpSpPr>
          <a:xfrm>
            <a:off x="1106529" y="4328613"/>
            <a:ext cx="7795260" cy="1531454"/>
            <a:chOff x="1106529" y="4328613"/>
            <a:chExt cx="7795260" cy="1531454"/>
          </a:xfrm>
        </p:grpSpPr>
        <p:sp>
          <p:nvSpPr>
            <p:cNvPr id="22" name="Block Arc 21">
              <a:extLst>
                <a:ext uri="{FF2B5EF4-FFF2-40B4-BE49-F238E27FC236}">
                  <a16:creationId xmlns:a16="http://schemas.microsoft.com/office/drawing/2014/main" id="{B54F8EF0-690A-467B-A81D-410EE8C83F6B}"/>
                </a:ext>
              </a:extLst>
            </p:cNvPr>
            <p:cNvSpPr/>
            <p:nvPr/>
          </p:nvSpPr>
          <p:spPr bwMode="auto">
            <a:xfrm flipV="1">
              <a:off x="3956406" y="4364871"/>
              <a:ext cx="2011682" cy="906485"/>
            </a:xfrm>
            <a:prstGeom prst="blockArc">
              <a:avLst>
                <a:gd name="adj1" fmla="val 10799998"/>
                <a:gd name="adj2" fmla="val 0"/>
                <a:gd name="adj3" fmla="val 25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0584" tIns="50292" rIns="100584" bIns="50292" numCol="1" rtlCol="0" anchor="t" anchorCtr="0" compatLnSpc="1">
              <a:prstTxWarp prst="textNoShape">
                <a:avLst/>
              </a:prstTxWarp>
            </a:bodyPr>
            <a:lstStyle/>
            <a:p>
              <a:pPr defTabSz="1005840" fontAlgn="base">
                <a:spcBef>
                  <a:spcPct val="0"/>
                </a:spcBef>
                <a:spcAft>
                  <a:spcPct val="0"/>
                </a:spcAft>
              </a:pPr>
              <a:endParaRPr lang="es-AR" sz="3080" b="1" dirty="0">
                <a:latin typeface="Times New Roman" pitchFamily="18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C8573FC-1064-44CA-B7B7-FA59F2B62919}"/>
                </a:ext>
              </a:extLst>
            </p:cNvPr>
            <p:cNvSpPr/>
            <p:nvPr/>
          </p:nvSpPr>
          <p:spPr>
            <a:xfrm>
              <a:off x="1106529" y="4473561"/>
              <a:ext cx="2598420" cy="363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AR" sz="1760" dirty="0">
                  <a:solidFill>
                    <a:srgbClr val="333333"/>
                  </a:solidFill>
                  <a:cs typeface="Times New Roman" panose="02020603050405020304" pitchFamily="18" charset="0"/>
                </a:rPr>
                <a:t>Fondos de Inversión</a:t>
              </a:r>
              <a:endParaRPr lang="es-AR" sz="1760" dirty="0"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AE68DE-2F2B-4D2B-863F-19693601A441}"/>
                </a:ext>
              </a:extLst>
            </p:cNvPr>
            <p:cNvSpPr/>
            <p:nvPr/>
          </p:nvSpPr>
          <p:spPr>
            <a:xfrm>
              <a:off x="1525629" y="4855532"/>
              <a:ext cx="2598420" cy="363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760">
                  <a:solidFill>
                    <a:srgbClr val="333333"/>
                  </a:solidFill>
                  <a:cs typeface="Times New Roman" panose="02020603050405020304" pitchFamily="18" charset="0"/>
                </a:rPr>
                <a:t>Continuing Education</a:t>
              </a:r>
              <a:endParaRPr lang="en-US" sz="1760"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E4BB2A0-332E-427E-B8A9-071A196CDB5C}"/>
                </a:ext>
              </a:extLst>
            </p:cNvPr>
            <p:cNvSpPr/>
            <p:nvPr/>
          </p:nvSpPr>
          <p:spPr>
            <a:xfrm>
              <a:off x="2280009" y="5190812"/>
              <a:ext cx="2598420" cy="363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AR" sz="1760" dirty="0">
                  <a:solidFill>
                    <a:srgbClr val="333333"/>
                  </a:solidFill>
                  <a:cs typeface="Times New Roman" panose="02020603050405020304" pitchFamily="18" charset="0"/>
                </a:rPr>
                <a:t>Inmigración</a:t>
              </a:r>
              <a:endParaRPr lang="es-AR" sz="1760" dirty="0"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5223C17-099F-458B-8EAC-AF4CF48D51AB}"/>
                </a:ext>
              </a:extLst>
            </p:cNvPr>
            <p:cNvSpPr/>
            <p:nvPr/>
          </p:nvSpPr>
          <p:spPr>
            <a:xfrm>
              <a:off x="3622376" y="5254551"/>
              <a:ext cx="2598420" cy="363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AR" sz="1760" dirty="0">
                  <a:solidFill>
                    <a:srgbClr val="333333"/>
                  </a:solidFill>
                  <a:cs typeface="Times New Roman" panose="02020603050405020304" pitchFamily="18" charset="0"/>
                </a:rPr>
                <a:t>Franquicias</a:t>
              </a:r>
              <a:endParaRPr lang="es-AR" sz="1760" dirty="0"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4F9ABE0-1346-438E-9B6A-387491B2D56D}"/>
                </a:ext>
              </a:extLst>
            </p:cNvPr>
            <p:cNvSpPr/>
            <p:nvPr/>
          </p:nvSpPr>
          <p:spPr>
            <a:xfrm>
              <a:off x="5799575" y="4460069"/>
              <a:ext cx="2598420" cy="363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760" dirty="0">
                  <a:solidFill>
                    <a:srgbClr val="333333"/>
                  </a:solidFill>
                  <a:cs typeface="Times New Roman" panose="02020603050405020304" pitchFamily="18" charset="0"/>
                </a:rPr>
                <a:t>Exp./ </a:t>
              </a:r>
              <a:r>
                <a:rPr lang="es-AR" sz="1760" dirty="0">
                  <a:solidFill>
                    <a:srgbClr val="333333"/>
                  </a:solidFill>
                  <a:cs typeface="Times New Roman" panose="02020603050405020304" pitchFamily="18" charset="0"/>
                </a:rPr>
                <a:t>Importaciones</a:t>
              </a:r>
              <a:endParaRPr lang="es-AR" sz="1760" dirty="0"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8815A91-F456-4A8B-A53F-FC97A8170E4D}"/>
                </a:ext>
              </a:extLst>
            </p:cNvPr>
            <p:cNvSpPr/>
            <p:nvPr/>
          </p:nvSpPr>
          <p:spPr>
            <a:xfrm>
              <a:off x="5213709" y="5213364"/>
              <a:ext cx="2849880" cy="363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AR" sz="1760" dirty="0">
                  <a:solidFill>
                    <a:srgbClr val="333333"/>
                  </a:solidFill>
                  <a:cs typeface="Times New Roman" panose="02020603050405020304" pitchFamily="18" charset="0"/>
                </a:rPr>
                <a:t>Mundo  Inmobiliario</a:t>
              </a:r>
              <a:endParaRPr lang="es-AR" sz="1760" dirty="0"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7088CB1-C20D-41A0-98AD-BAEA1F9C7375}"/>
                </a:ext>
              </a:extLst>
            </p:cNvPr>
            <p:cNvSpPr/>
            <p:nvPr/>
          </p:nvSpPr>
          <p:spPr>
            <a:xfrm>
              <a:off x="5716629" y="4855532"/>
              <a:ext cx="3185160" cy="363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AR" sz="1760" dirty="0">
                  <a:solidFill>
                    <a:srgbClr val="333333"/>
                  </a:solidFill>
                  <a:cs typeface="Times New Roman" panose="02020603050405020304" pitchFamily="18" charset="0"/>
                </a:rPr>
                <a:t>Compras/ventas de Negocios</a:t>
              </a:r>
              <a:endParaRPr lang="es-AR" sz="1760" dirty="0">
                <a:cs typeface="Times New Roman" panose="02020603050405020304" pitchFamily="18" charset="0"/>
              </a:endParaRPr>
            </a:p>
          </p:txBody>
        </p:sp>
        <p:grpSp>
          <p:nvGrpSpPr>
            <p:cNvPr id="23" name="Group 4">
              <a:extLst>
                <a:ext uri="{FF2B5EF4-FFF2-40B4-BE49-F238E27FC236}">
                  <a16:creationId xmlns:a16="http://schemas.microsoft.com/office/drawing/2014/main" id="{C61F9A77-5D0B-4EAE-B46C-AB50EF6D54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37023" y="4328613"/>
              <a:ext cx="1475961" cy="745665"/>
              <a:chOff x="1680" y="2784"/>
              <a:chExt cx="2208" cy="912"/>
            </a:xfrm>
          </p:grpSpPr>
          <p:pic>
            <p:nvPicPr>
              <p:cNvPr id="24" name="Picture 5" descr="A_Inversor">
                <a:extLst>
                  <a:ext uri="{FF2B5EF4-FFF2-40B4-BE49-F238E27FC236}">
                    <a16:creationId xmlns:a16="http://schemas.microsoft.com/office/drawing/2014/main" id="{D55E5216-4564-4E81-B145-0BDC9724FA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728" y="2833"/>
                <a:ext cx="2160" cy="863"/>
              </a:xfrm>
              <a:prstGeom prst="rect">
                <a:avLst/>
              </a:prstGeom>
              <a:noFill/>
            </p:spPr>
          </p:pic>
          <p:sp>
            <p:nvSpPr>
              <p:cNvPr id="25" name="AutoShape 6">
                <a:extLst>
                  <a:ext uri="{FF2B5EF4-FFF2-40B4-BE49-F238E27FC236}">
                    <a16:creationId xmlns:a16="http://schemas.microsoft.com/office/drawing/2014/main" id="{A41C6927-11E5-48C0-A946-1FD0DA5A63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2784"/>
                <a:ext cx="2208" cy="912"/>
              </a:xfrm>
              <a:prstGeom prst="roundRect">
                <a:avLst>
                  <a:gd name="adj" fmla="val 16667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980"/>
              </a:p>
            </p:txBody>
          </p:sp>
        </p:grp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242FDC0-3CCF-40D8-B41F-BF201D8B7311}"/>
                </a:ext>
              </a:extLst>
            </p:cNvPr>
            <p:cNvSpPr/>
            <p:nvPr/>
          </p:nvSpPr>
          <p:spPr>
            <a:xfrm>
              <a:off x="3669846" y="5496891"/>
              <a:ext cx="2598420" cy="363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AR" sz="1760" b="1" dirty="0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Economía</a:t>
              </a:r>
              <a:r>
                <a:rPr lang="en-US" sz="1760" b="1" dirty="0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   </a:t>
              </a:r>
              <a:r>
                <a:rPr lang="en-US" sz="176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Naranja</a:t>
              </a:r>
              <a:endParaRPr lang="es-AR" sz="176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DA0C5CE-376E-44F7-9864-3FA703C154D8}"/>
              </a:ext>
            </a:extLst>
          </p:cNvPr>
          <p:cNvGrpSpPr/>
          <p:nvPr/>
        </p:nvGrpSpPr>
        <p:grpSpPr>
          <a:xfrm>
            <a:off x="1274169" y="1069671"/>
            <a:ext cx="8214359" cy="3153070"/>
            <a:chOff x="1274169" y="1069671"/>
            <a:chExt cx="8214359" cy="315307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4DFE1A8-6CB8-44D7-BD49-78404D32F4EA}"/>
                </a:ext>
              </a:extLst>
            </p:cNvPr>
            <p:cNvSpPr/>
            <p:nvPr/>
          </p:nvSpPr>
          <p:spPr>
            <a:xfrm>
              <a:off x="1274169" y="1069671"/>
              <a:ext cx="8130540" cy="3970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AR" sz="1980" b="1" dirty="0">
                  <a:solidFill>
                    <a:srgbClr val="333333"/>
                  </a:solidFill>
                  <a:latin typeface="&amp;quot"/>
                </a:rPr>
                <a:t>Inversores, </a:t>
              </a:r>
              <a:r>
                <a:rPr lang="es-AR" sz="1980" b="1" dirty="0" err="1">
                  <a:solidFill>
                    <a:srgbClr val="333333"/>
                  </a:solidFill>
                  <a:latin typeface="&amp;quot"/>
                </a:rPr>
                <a:t>Exp</a:t>
              </a:r>
              <a:r>
                <a:rPr lang="es-AR" sz="1980" b="1" dirty="0">
                  <a:solidFill>
                    <a:srgbClr val="333333"/>
                  </a:solidFill>
                  <a:latin typeface="&amp;quot"/>
                </a:rPr>
                <a:t>/Importadores , creativos y Desarrolladores </a:t>
              </a:r>
              <a:endParaRPr lang="es-AR" sz="1980" b="1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E82B8D0-A4C0-4100-997D-394F6872DE1B}"/>
                </a:ext>
              </a:extLst>
            </p:cNvPr>
            <p:cNvGrpSpPr/>
            <p:nvPr/>
          </p:nvGrpSpPr>
          <p:grpSpPr>
            <a:xfrm>
              <a:off x="1513246" y="1620310"/>
              <a:ext cx="7975282" cy="1285839"/>
              <a:chOff x="1513246" y="1620310"/>
              <a:chExt cx="7975282" cy="1285839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231AEB4F-A0A8-47DA-903D-B383609CE205}"/>
                  </a:ext>
                </a:extLst>
              </p:cNvPr>
              <p:cNvSpPr/>
              <p:nvPr/>
            </p:nvSpPr>
            <p:spPr bwMode="auto">
              <a:xfrm>
                <a:off x="3704949" y="1711320"/>
                <a:ext cx="2346960" cy="710964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00584" tIns="50292" rIns="100584" bIns="50292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0584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AR" sz="3080" b="1">
                  <a:latin typeface="Times New Roman" pitchFamily="18" charset="0"/>
                </a:endParaRPr>
              </a:p>
            </p:txBody>
          </p:sp>
          <p:sp>
            <p:nvSpPr>
              <p:cNvPr id="6" name="Flowchart: Multidocument 5">
                <a:extLst>
                  <a:ext uri="{FF2B5EF4-FFF2-40B4-BE49-F238E27FC236}">
                    <a16:creationId xmlns:a16="http://schemas.microsoft.com/office/drawing/2014/main" id="{F892CB81-9BE6-4D26-9661-EDDAA8B1EF3A}"/>
                  </a:ext>
                </a:extLst>
              </p:cNvPr>
              <p:cNvSpPr/>
              <p:nvPr/>
            </p:nvSpPr>
            <p:spPr bwMode="auto">
              <a:xfrm>
                <a:off x="2280009" y="1722253"/>
                <a:ext cx="1166774" cy="834847"/>
              </a:xfrm>
              <a:prstGeom prst="flowChartMultidocumen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00584" tIns="50292" rIns="100584" bIns="50292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0584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AR" sz="3080" b="1">
                  <a:latin typeface="Times New Roman" pitchFamily="18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A2E399C-7C68-4E10-B2AC-66786AD4F148}"/>
                  </a:ext>
                </a:extLst>
              </p:cNvPr>
              <p:cNvSpPr/>
              <p:nvPr/>
            </p:nvSpPr>
            <p:spPr>
              <a:xfrm>
                <a:off x="3621129" y="1848063"/>
                <a:ext cx="2598420" cy="3970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AR" sz="1980" dirty="0">
                    <a:solidFill>
                      <a:schemeClr val="bg1"/>
                    </a:solidFill>
                    <a:latin typeface="&amp;quot"/>
                  </a:rPr>
                  <a:t>Documentos básicos</a:t>
                </a:r>
                <a:endParaRPr lang="es-AR" sz="1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46F26C4-12D7-44E5-AF5F-F47B4FD82910}"/>
                  </a:ext>
                </a:extLst>
              </p:cNvPr>
              <p:cNvSpPr/>
              <p:nvPr/>
            </p:nvSpPr>
            <p:spPr>
              <a:xfrm>
                <a:off x="2022429" y="1825120"/>
                <a:ext cx="1508760" cy="6340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AR" sz="176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Business</a:t>
                </a:r>
              </a:p>
              <a:p>
                <a:pPr algn="ctr"/>
                <a:r>
                  <a:rPr lang="es-AR" sz="176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Plans</a:t>
                </a:r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87BE70F3-FC64-4A18-B38D-65B759E042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52664" y="1646289"/>
                <a:ext cx="809813" cy="809813"/>
              </a:xfrm>
              <a:prstGeom prst="rect">
                <a:avLst/>
              </a:prstGeom>
            </p:spPr>
          </p:pic>
          <p:sp>
            <p:nvSpPr>
              <p:cNvPr id="11" name="Arrow: Down 10">
                <a:extLst>
                  <a:ext uri="{FF2B5EF4-FFF2-40B4-BE49-F238E27FC236}">
                    <a16:creationId xmlns:a16="http://schemas.microsoft.com/office/drawing/2014/main" id="{BB2FD296-179A-4259-BA0C-A74577AC8FCA}"/>
                  </a:ext>
                </a:extLst>
              </p:cNvPr>
              <p:cNvSpPr/>
              <p:nvPr/>
            </p:nvSpPr>
            <p:spPr bwMode="auto">
              <a:xfrm>
                <a:off x="4459329" y="2456103"/>
                <a:ext cx="809813" cy="406266"/>
              </a:xfrm>
              <a:prstGeom prst="down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00584" tIns="50292" rIns="100584" bIns="50292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00584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AR" sz="3080" b="1">
                  <a:latin typeface="Times New Roman" pitchFamily="18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A76F219-3395-4838-9131-4EE7382C87F3}"/>
                  </a:ext>
                </a:extLst>
              </p:cNvPr>
              <p:cNvSpPr/>
              <p:nvPr/>
            </p:nvSpPr>
            <p:spPr>
              <a:xfrm>
                <a:off x="1852661" y="2576828"/>
                <a:ext cx="2088794" cy="329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AR" sz="1540" dirty="0">
                    <a:solidFill>
                      <a:srgbClr val="333333"/>
                    </a:solidFill>
                    <a:cs typeface="Times New Roman" panose="02020603050405020304" pitchFamily="18" charset="0"/>
                  </a:rPr>
                  <a:t>Imagen Corporativa</a:t>
                </a:r>
                <a:endParaRPr lang="es-AR" sz="1540" dirty="0"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2BDED20-06C1-4597-A51F-B0C3243939A3}"/>
                  </a:ext>
                </a:extLst>
              </p:cNvPr>
              <p:cNvSpPr/>
              <p:nvPr/>
            </p:nvSpPr>
            <p:spPr>
              <a:xfrm>
                <a:off x="5875399" y="2549520"/>
                <a:ext cx="2088794" cy="329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AR" sz="1540" dirty="0">
                    <a:solidFill>
                      <a:srgbClr val="333333"/>
                    </a:solidFill>
                    <a:cs typeface="Times New Roman" panose="02020603050405020304" pitchFamily="18" charset="0"/>
                  </a:rPr>
                  <a:t> Canales </a:t>
                </a:r>
                <a:r>
                  <a:rPr lang="es-AR" sz="1540" dirty="0" err="1">
                    <a:solidFill>
                      <a:srgbClr val="333333"/>
                    </a:solidFill>
                    <a:cs typeface="Times New Roman" panose="02020603050405020304" pitchFamily="18" charset="0"/>
                  </a:rPr>
                  <a:t>YouTubes</a:t>
                </a:r>
                <a:endParaRPr lang="es-AR" sz="1540" dirty="0">
                  <a:cs typeface="Times New Roman" panose="02020603050405020304" pitchFamily="18" charset="0"/>
                </a:endParaRPr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9E6BC27D-7D4A-411E-898B-9A9BA5E0B2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84721" y="1620310"/>
                <a:ext cx="922607" cy="922607"/>
              </a:xfrm>
              <a:prstGeom prst="rect">
                <a:avLst/>
              </a:prstGeom>
            </p:spPr>
          </p:pic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56FD240-B432-4B80-B248-E631FB9030B5}"/>
                  </a:ext>
                </a:extLst>
              </p:cNvPr>
              <p:cNvSpPr/>
              <p:nvPr/>
            </p:nvSpPr>
            <p:spPr>
              <a:xfrm>
                <a:off x="7399734" y="2560718"/>
                <a:ext cx="2088794" cy="329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AR" sz="1540" dirty="0" err="1">
                    <a:solidFill>
                      <a:srgbClr val="333333"/>
                    </a:solidFill>
                    <a:cs typeface="Times New Roman" panose="02020603050405020304" pitchFamily="18" charset="0"/>
                  </a:rPr>
                  <a:t>Slide</a:t>
                </a:r>
                <a:r>
                  <a:rPr lang="es-AR" sz="1540" dirty="0">
                    <a:solidFill>
                      <a:srgbClr val="333333"/>
                    </a:solidFill>
                    <a:cs typeface="Times New Roman" panose="02020603050405020304" pitchFamily="18" charset="0"/>
                  </a:rPr>
                  <a:t> Show</a:t>
                </a:r>
                <a:endParaRPr lang="es-AR" sz="1540" dirty="0">
                  <a:cs typeface="Times New Roman" panose="02020603050405020304" pitchFamily="18" charset="0"/>
                </a:endParaRPr>
              </a:p>
            </p:txBody>
          </p:sp>
          <p:pic>
            <p:nvPicPr>
              <p:cNvPr id="33" name="Picture 13" descr="images_01">
                <a:extLst>
                  <a:ext uri="{FF2B5EF4-FFF2-40B4-BE49-F238E27FC236}">
                    <a16:creationId xmlns:a16="http://schemas.microsoft.com/office/drawing/2014/main" id="{6FCE5F4E-5B50-4876-8904-4D4CFC329C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513246" y="1919757"/>
                <a:ext cx="699811" cy="457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F3C1903-5883-4306-8BF5-1FEBF01E5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19790" y="2929407"/>
              <a:ext cx="2492200" cy="534998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7AA6705-7A80-49D8-B549-62CA08010825}"/>
                </a:ext>
              </a:extLst>
            </p:cNvPr>
            <p:cNvGrpSpPr/>
            <p:nvPr/>
          </p:nvGrpSpPr>
          <p:grpSpPr>
            <a:xfrm>
              <a:off x="1423236" y="3508949"/>
              <a:ext cx="7646193" cy="713792"/>
              <a:chOff x="1423236" y="3508949"/>
              <a:chExt cx="7646193" cy="713792"/>
            </a:xfrm>
          </p:grpSpPr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F2948196-DB0B-4DC1-B439-C6909D5A92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3411" y="3688032"/>
                <a:ext cx="806258" cy="383343"/>
              </a:xfrm>
              <a:prstGeom prst="rect">
                <a:avLst/>
              </a:prstGeom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69A5F5B7-0AF2-4F68-9C99-DC7E56D700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2454" y="3634191"/>
                <a:ext cx="574638" cy="489506"/>
              </a:xfrm>
              <a:prstGeom prst="rect">
                <a:avLst/>
              </a:prstGeom>
            </p:spPr>
          </p:pic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B9FC8FB0-C063-4F99-93C1-06A96242B7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87423" y="3609192"/>
                <a:ext cx="518950" cy="449757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CE418240-A191-410E-AAAC-DA8C53A28A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96752" y="3530861"/>
                <a:ext cx="1158123" cy="650718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FB665C07-F9C7-46AA-8AA5-6111FBDB47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0141" y="3558960"/>
                <a:ext cx="518950" cy="648042"/>
              </a:xfrm>
              <a:prstGeom prst="rect">
                <a:avLst/>
              </a:prstGeom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4986C97B-51C6-4781-A98F-DB599B6A92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21525" y="3615332"/>
                <a:ext cx="689445" cy="489506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0689DE31-5A46-4A3F-B802-07132E110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12985" y="3543970"/>
                <a:ext cx="612257" cy="612257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66D18BFE-804A-4A6C-95C0-D01259C67205}"/>
                  </a:ext>
                </a:extLst>
              </p:cNvPr>
              <p:cNvPicPr/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3236" y="3508949"/>
                <a:ext cx="699811" cy="632019"/>
              </a:xfrm>
              <a:prstGeom prst="rect">
                <a:avLst/>
              </a:prstGeom>
            </p:spPr>
          </p:pic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BF859E5-5443-4534-BA3E-69380C1478B3}"/>
                  </a:ext>
                </a:extLst>
              </p:cNvPr>
              <p:cNvSpPr/>
              <p:nvPr/>
            </p:nvSpPr>
            <p:spPr>
              <a:xfrm>
                <a:off x="1423236" y="4177022"/>
                <a:ext cx="7646193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61EF056C-84A0-4EB1-9C03-B2E734163917}"/>
                </a:ext>
              </a:extLst>
            </p:cNvPr>
            <p:cNvSpPr/>
            <p:nvPr/>
          </p:nvSpPr>
          <p:spPr>
            <a:xfrm>
              <a:off x="2743200" y="2989367"/>
              <a:ext cx="703583" cy="432919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8" name="Arrow: Right 57">
              <a:extLst>
                <a:ext uri="{FF2B5EF4-FFF2-40B4-BE49-F238E27FC236}">
                  <a16:creationId xmlns:a16="http://schemas.microsoft.com/office/drawing/2014/main" id="{96B13C57-B9A8-4ECE-8D19-D4C886711587}"/>
                </a:ext>
              </a:extLst>
            </p:cNvPr>
            <p:cNvSpPr/>
            <p:nvPr/>
          </p:nvSpPr>
          <p:spPr>
            <a:xfrm flipH="1">
              <a:off x="6297413" y="3021847"/>
              <a:ext cx="676515" cy="432919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53005BD-7019-401A-8EDC-661018B5E2CE}"/>
              </a:ext>
            </a:extLst>
          </p:cNvPr>
          <p:cNvGrpSpPr/>
          <p:nvPr/>
        </p:nvGrpSpPr>
        <p:grpSpPr>
          <a:xfrm>
            <a:off x="1005840" y="5843422"/>
            <a:ext cx="7973649" cy="1572562"/>
            <a:chOff x="1005840" y="5843422"/>
            <a:chExt cx="7973649" cy="1572562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E72F248-FB20-406C-9F61-72869E3D2641}"/>
                </a:ext>
              </a:extLst>
            </p:cNvPr>
            <p:cNvSpPr/>
            <p:nvPr/>
          </p:nvSpPr>
          <p:spPr bwMode="auto">
            <a:xfrm>
              <a:off x="4358640" y="5967743"/>
              <a:ext cx="1274169" cy="633433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0584" tIns="50292" rIns="100584" bIns="50292" numCol="1" rtlCol="0" anchor="t" anchorCtr="0" compatLnSpc="1">
              <a:prstTxWarp prst="textNoShape">
                <a:avLst/>
              </a:prstTxWarp>
            </a:bodyPr>
            <a:lstStyle/>
            <a:p>
              <a:pPr defTabSz="1005840" fontAlgn="base">
                <a:spcBef>
                  <a:spcPct val="0"/>
                </a:spcBef>
                <a:spcAft>
                  <a:spcPct val="0"/>
                </a:spcAft>
              </a:pPr>
              <a:endParaRPr lang="es-AR" sz="3080" b="1">
                <a:latin typeface="Times New Roman" pitchFamily="18" charset="0"/>
              </a:endParaRP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43F45492-DDD0-467F-A485-77031CA82B1A}"/>
                </a:ext>
              </a:extLst>
            </p:cNvPr>
            <p:cNvSpPr/>
            <p:nvPr/>
          </p:nvSpPr>
          <p:spPr bwMode="auto">
            <a:xfrm>
              <a:off x="2550700" y="5851811"/>
              <a:ext cx="5070148" cy="428662"/>
            </a:xfrm>
            <a:prstGeom prst="round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0584" tIns="50292" rIns="100584" bIns="50292" numCol="1" rtlCol="0" anchor="t" anchorCtr="0" compatLnSpc="1">
              <a:prstTxWarp prst="textNoShape">
                <a:avLst/>
              </a:prstTxWarp>
            </a:bodyPr>
            <a:lstStyle/>
            <a:p>
              <a:pPr defTabSz="1005840" fontAlgn="base">
                <a:spcBef>
                  <a:spcPct val="0"/>
                </a:spcBef>
                <a:spcAft>
                  <a:spcPct val="0"/>
                </a:spcAft>
              </a:pPr>
              <a:endParaRPr lang="es-AR" sz="3080" b="1">
                <a:latin typeface="Times New Roman" pitchFamily="18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3B64997-2D97-4C7B-962F-831E4F7363BD}"/>
                </a:ext>
              </a:extLst>
            </p:cNvPr>
            <p:cNvSpPr/>
            <p:nvPr/>
          </p:nvSpPr>
          <p:spPr>
            <a:xfrm>
              <a:off x="2393185" y="5843422"/>
              <a:ext cx="52276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AR" sz="2400" b="1" dirty="0">
                  <a:solidFill>
                    <a:srgbClr val="333333"/>
                  </a:solidFill>
                  <a:latin typeface="&amp;quot"/>
                </a:rPr>
                <a:t>Estudio de Mercado – Análisis FODA</a:t>
              </a:r>
              <a:endParaRPr lang="es-AR" sz="2400" b="1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611B056-EB17-4770-89A3-15C82AF01CCA}"/>
                </a:ext>
              </a:extLst>
            </p:cNvPr>
            <p:cNvSpPr/>
            <p:nvPr/>
          </p:nvSpPr>
          <p:spPr>
            <a:xfrm>
              <a:off x="1005840" y="6846711"/>
              <a:ext cx="1274169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AR" sz="1540" dirty="0">
                  <a:solidFill>
                    <a:srgbClr val="333333"/>
                  </a:solidFill>
                  <a:cs typeface="Times New Roman" panose="02020603050405020304" pitchFamily="18" charset="0"/>
                </a:rPr>
                <a:t>Ronde da Negocios</a:t>
              </a:r>
              <a:endParaRPr lang="es-AR" sz="1540" dirty="0">
                <a:cs typeface="Times New Roman" panose="02020603050405020304" pitchFamily="18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425CAFF-5B28-44C8-92D0-1CAE1ECB2BF0}"/>
                </a:ext>
              </a:extLst>
            </p:cNvPr>
            <p:cNvSpPr/>
            <p:nvPr/>
          </p:nvSpPr>
          <p:spPr>
            <a:xfrm>
              <a:off x="1984813" y="6849675"/>
              <a:ext cx="1274169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AR" sz="1540" dirty="0">
                  <a:solidFill>
                    <a:srgbClr val="333333"/>
                  </a:solidFill>
                  <a:cs typeface="Times New Roman" panose="02020603050405020304" pitchFamily="18" charset="0"/>
                </a:rPr>
                <a:t>Misiones Comerciales</a:t>
              </a:r>
              <a:endParaRPr lang="es-AR" sz="1540" dirty="0">
                <a:cs typeface="Times New Roman" panose="02020603050405020304" pitchFamily="18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F766269-8E2B-40F8-AE8B-1F10D455E3D3}"/>
                </a:ext>
              </a:extLst>
            </p:cNvPr>
            <p:cNvSpPr/>
            <p:nvPr/>
          </p:nvSpPr>
          <p:spPr>
            <a:xfrm>
              <a:off x="3034389" y="6849675"/>
              <a:ext cx="1274169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AR" sz="1540" dirty="0">
                  <a:solidFill>
                    <a:srgbClr val="333333"/>
                  </a:solidFill>
                  <a:cs typeface="Times New Roman" panose="02020603050405020304" pitchFamily="18" charset="0"/>
                </a:rPr>
                <a:t>Ferias Temáticas</a:t>
              </a:r>
              <a:endParaRPr lang="es-AR" sz="1540" dirty="0">
                <a:cs typeface="Times New Roman" panose="02020603050405020304" pitchFamily="18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1DDE3BF-F2AD-4206-A6A0-52F1E2C6B440}"/>
                </a:ext>
              </a:extLst>
            </p:cNvPr>
            <p:cNvSpPr/>
            <p:nvPr/>
          </p:nvSpPr>
          <p:spPr>
            <a:xfrm>
              <a:off x="4040229" y="6846032"/>
              <a:ext cx="1274169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AR" sz="1540" dirty="0">
                  <a:solidFill>
                    <a:srgbClr val="333333"/>
                  </a:solidFill>
                  <a:cs typeface="Times New Roman" panose="02020603050405020304" pitchFamily="18" charset="0"/>
                </a:rPr>
                <a:t>Foros Encuentros</a:t>
              </a:r>
              <a:endParaRPr lang="es-AR" sz="1540" dirty="0">
                <a:cs typeface="Times New Roman" panose="02020603050405020304" pitchFamily="18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B0CBD97-60CA-49E8-A5AB-DEE82CAC6E75}"/>
                </a:ext>
              </a:extLst>
            </p:cNvPr>
            <p:cNvSpPr/>
            <p:nvPr/>
          </p:nvSpPr>
          <p:spPr>
            <a:xfrm>
              <a:off x="5046070" y="6849675"/>
              <a:ext cx="1089660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AR" sz="1540" dirty="0">
                  <a:solidFill>
                    <a:srgbClr val="333333"/>
                  </a:solidFill>
                  <a:cs typeface="Times New Roman" panose="02020603050405020304" pitchFamily="18" charset="0"/>
                </a:rPr>
                <a:t>White Papers</a:t>
              </a:r>
              <a:endParaRPr lang="es-AR" sz="1540" dirty="0"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E4A8EB9-FC02-4AB3-B64D-E1366BA5A79E}"/>
                </a:ext>
              </a:extLst>
            </p:cNvPr>
            <p:cNvSpPr/>
            <p:nvPr/>
          </p:nvSpPr>
          <p:spPr>
            <a:xfrm>
              <a:off x="5884269" y="6849675"/>
              <a:ext cx="1089660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AR" sz="1540" dirty="0">
                  <a:solidFill>
                    <a:srgbClr val="333333"/>
                  </a:solidFill>
                  <a:cs typeface="Times New Roman" panose="02020603050405020304" pitchFamily="18" charset="0"/>
                </a:rPr>
                <a:t>Revistas Temáticas</a:t>
              </a:r>
              <a:endParaRPr lang="es-AR" sz="1540" dirty="0">
                <a:cs typeface="Times New Roman" panose="02020603050405020304" pitchFamily="18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55178DD-016A-4FF8-B29C-29BE9B24CA2F}"/>
                </a:ext>
              </a:extLst>
            </p:cNvPr>
            <p:cNvSpPr/>
            <p:nvPr/>
          </p:nvSpPr>
          <p:spPr>
            <a:xfrm>
              <a:off x="6890109" y="6849675"/>
              <a:ext cx="1089660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AR" sz="1540" dirty="0">
                  <a:solidFill>
                    <a:srgbClr val="333333"/>
                  </a:solidFill>
                  <a:cs typeface="Times New Roman" panose="02020603050405020304" pitchFamily="18" charset="0"/>
                </a:rPr>
                <a:t>Cámaras Bilaterales</a:t>
              </a:r>
              <a:endParaRPr lang="es-AR" sz="1540" dirty="0">
                <a:cs typeface="Times New Roman" panose="02020603050405020304" pitchFamily="18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C967FFD-689D-42DD-B847-C84622F42D5E}"/>
                </a:ext>
              </a:extLst>
            </p:cNvPr>
            <p:cNvSpPr/>
            <p:nvPr/>
          </p:nvSpPr>
          <p:spPr>
            <a:xfrm>
              <a:off x="7889829" y="6849675"/>
              <a:ext cx="1089660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AR" sz="1540" dirty="0">
                  <a:solidFill>
                    <a:srgbClr val="333333"/>
                  </a:solidFill>
                  <a:cs typeface="Times New Roman" panose="02020603050405020304" pitchFamily="18" charset="0"/>
                </a:rPr>
                <a:t>Oficinas Consulares</a:t>
              </a:r>
              <a:endParaRPr lang="es-AR" sz="1540" dirty="0">
                <a:cs typeface="Times New Roman" panose="02020603050405020304" pitchFamily="18" charset="0"/>
              </a:endParaRP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527231A2-DDB1-44E6-9C07-033D58A5BCA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944729" y="6473622"/>
              <a:ext cx="2051766" cy="35809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F1E0A135-3172-4770-A00B-5D7DB5AAE4B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866750" y="6569060"/>
              <a:ext cx="1508759" cy="37605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7AE13FD9-09FA-4A5E-8C3D-B14350B92F0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872591" y="6711191"/>
              <a:ext cx="603605" cy="19314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87613BD7-29C1-4E0E-826A-FD0FC16A2C3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10789" y="6711191"/>
              <a:ext cx="0" cy="25943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0C73A2D2-D23C-41DF-9B03-203421250D5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230575" y="6660857"/>
              <a:ext cx="318414" cy="24348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6EB307B8-B76A-4C94-8B8D-D3D6F7057EA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48989" y="6637084"/>
              <a:ext cx="502920" cy="25927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3733AB64-F59D-47C8-917C-1D5918AC55F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716629" y="6485241"/>
              <a:ext cx="1257300" cy="42866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E125CCB9-7070-48AB-9E0D-43F14B6F695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884269" y="6401420"/>
              <a:ext cx="2095500" cy="49494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1343428D-0288-4811-9BDA-1ABC1BF3E4F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358640" y="6265895"/>
              <a:ext cx="1274169" cy="18564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9" name="Arrow: Right 58">
              <a:extLst>
                <a:ext uri="{FF2B5EF4-FFF2-40B4-BE49-F238E27FC236}">
                  <a16:creationId xmlns:a16="http://schemas.microsoft.com/office/drawing/2014/main" id="{4EC53D4E-1BD3-4541-9E48-6732BC27532D}"/>
                </a:ext>
              </a:extLst>
            </p:cNvPr>
            <p:cNvSpPr/>
            <p:nvPr/>
          </p:nvSpPr>
          <p:spPr>
            <a:xfrm>
              <a:off x="1681808" y="5872168"/>
              <a:ext cx="703583" cy="432919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" name="Arrow: Right 60">
              <a:extLst>
                <a:ext uri="{FF2B5EF4-FFF2-40B4-BE49-F238E27FC236}">
                  <a16:creationId xmlns:a16="http://schemas.microsoft.com/office/drawing/2014/main" id="{29905030-5DF1-47B9-B42D-76B328E2D8F6}"/>
                </a:ext>
              </a:extLst>
            </p:cNvPr>
            <p:cNvSpPr/>
            <p:nvPr/>
          </p:nvSpPr>
          <p:spPr>
            <a:xfrm flipH="1">
              <a:off x="7860369" y="5872168"/>
              <a:ext cx="676515" cy="432919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>
                <a:highlight>
                  <a:srgbClr val="FFFF00"/>
                </a:highligh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F80BFD04-C082-4CBE-BDBF-394E6328F4A3}"/>
              </a:ext>
            </a:extLst>
          </p:cNvPr>
          <p:cNvSpPr/>
          <p:nvPr/>
        </p:nvSpPr>
        <p:spPr>
          <a:xfrm>
            <a:off x="2051154" y="2827430"/>
            <a:ext cx="7345181" cy="3908652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0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03244DFD-26BE-4E26-88A0-50D2FCC65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047" y="6398675"/>
            <a:ext cx="8058936" cy="79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283" tIns="50642" rIns="101283" bIns="50642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n-US" altLang="es-AR" sz="4000" dirty="0">
                <a:solidFill>
                  <a:srgbClr val="EAEAEA"/>
                </a:solidFill>
                <a:latin typeface="Book Antiqua" panose="02040602050305030304" pitchFamily="18" charset="0"/>
              </a:rPr>
              <a:t>www.barnews.com</a:t>
            </a:r>
            <a:endParaRPr lang="en-US" altLang="es-AR" sz="4000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485EB5-D27E-4D84-B835-A75290D5983F}"/>
              </a:ext>
            </a:extLst>
          </p:cNvPr>
          <p:cNvSpPr txBox="1"/>
          <p:nvPr/>
        </p:nvSpPr>
        <p:spPr>
          <a:xfrm>
            <a:off x="2898100" y="118671"/>
            <a:ext cx="52641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400" b="1" dirty="0"/>
              <a:t>Componentes básicos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3A69E00-A9D7-48C1-ADF5-A21075E15456}"/>
              </a:ext>
            </a:extLst>
          </p:cNvPr>
          <p:cNvSpPr/>
          <p:nvPr/>
        </p:nvSpPr>
        <p:spPr>
          <a:xfrm>
            <a:off x="4735641" y="2468882"/>
            <a:ext cx="1558979" cy="58461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12017E3-ADE1-49C0-8710-E4E9559FDBBF}"/>
              </a:ext>
            </a:extLst>
          </p:cNvPr>
          <p:cNvSpPr/>
          <p:nvPr/>
        </p:nvSpPr>
        <p:spPr>
          <a:xfrm>
            <a:off x="2830641" y="2770455"/>
            <a:ext cx="1558979" cy="58461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8A95982-A7F0-414E-8ACB-897AB6610CE9}"/>
              </a:ext>
            </a:extLst>
          </p:cNvPr>
          <p:cNvSpPr/>
          <p:nvPr/>
        </p:nvSpPr>
        <p:spPr>
          <a:xfrm>
            <a:off x="4709410" y="6246404"/>
            <a:ext cx="1843790" cy="794478"/>
          </a:xfrm>
          <a:prstGeom prst="roundRect">
            <a:avLst/>
          </a:prstGeom>
          <a:solidFill>
            <a:srgbClr val="C0000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08C1F2-57FB-44AF-AACE-291ACD711622}"/>
              </a:ext>
            </a:extLst>
          </p:cNvPr>
          <p:cNvSpPr txBox="1"/>
          <p:nvPr/>
        </p:nvSpPr>
        <p:spPr>
          <a:xfrm>
            <a:off x="4935584" y="2432151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Planes de </a:t>
            </a:r>
          </a:p>
          <a:p>
            <a:pPr algn="ctr"/>
            <a:r>
              <a:rPr lang="es-AR"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Negocios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927471-570D-4248-ACE6-97157EE10419}"/>
              </a:ext>
            </a:extLst>
          </p:cNvPr>
          <p:cNvSpPr/>
          <p:nvPr/>
        </p:nvSpPr>
        <p:spPr>
          <a:xfrm>
            <a:off x="2908561" y="2736951"/>
            <a:ext cx="13773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AR" sz="1800" b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Estudios de </a:t>
            </a:r>
          </a:p>
          <a:p>
            <a:pPr algn="ctr"/>
            <a:r>
              <a:rPr lang="es-AR" sz="1800" b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Mercado</a:t>
            </a:r>
            <a:endParaRPr lang="es-AR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2E0853-7E35-496F-A7EC-07F2A847DAAE}"/>
              </a:ext>
            </a:extLst>
          </p:cNvPr>
          <p:cNvSpPr txBox="1"/>
          <p:nvPr/>
        </p:nvSpPr>
        <p:spPr>
          <a:xfrm>
            <a:off x="4727359" y="6208394"/>
            <a:ext cx="18013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2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Misiones </a:t>
            </a:r>
          </a:p>
          <a:p>
            <a:pPr algn="ctr"/>
            <a:r>
              <a:rPr lang="es-AR" sz="2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Comerciales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CE6D5A3-BE62-44E7-B270-2D5FE653E153}"/>
              </a:ext>
            </a:extLst>
          </p:cNvPr>
          <p:cNvGrpSpPr/>
          <p:nvPr/>
        </p:nvGrpSpPr>
        <p:grpSpPr>
          <a:xfrm>
            <a:off x="4271447" y="3511122"/>
            <a:ext cx="2937573" cy="2310560"/>
            <a:chOff x="-2985138" y="3747544"/>
            <a:chExt cx="2937573" cy="231056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23D127E-7F0E-4E65-A02C-4B264BE94AE0}"/>
                </a:ext>
              </a:extLst>
            </p:cNvPr>
            <p:cNvGrpSpPr/>
            <p:nvPr/>
          </p:nvGrpSpPr>
          <p:grpSpPr>
            <a:xfrm>
              <a:off x="-2635619" y="3747544"/>
              <a:ext cx="2170918" cy="1914092"/>
              <a:chOff x="3870115" y="3747544"/>
              <a:chExt cx="2170918" cy="1914092"/>
            </a:xfrm>
          </p:grpSpPr>
          <p:pic>
            <p:nvPicPr>
              <p:cNvPr id="15" name="Picture 33" descr="Investor">
                <a:extLst>
                  <a:ext uri="{FF2B5EF4-FFF2-40B4-BE49-F238E27FC236}">
                    <a16:creationId xmlns:a16="http://schemas.microsoft.com/office/drawing/2014/main" id="{0F696AA8-3A5A-42C3-9C91-D0B430B293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0115" y="4740934"/>
                <a:ext cx="2170918" cy="920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7FC75B3-C00D-483A-B60A-7292070BFE77}"/>
                  </a:ext>
                </a:extLst>
              </p:cNvPr>
              <p:cNvSpPr/>
              <p:nvPr/>
            </p:nvSpPr>
            <p:spPr>
              <a:xfrm>
                <a:off x="3917838" y="3747544"/>
                <a:ext cx="2018265" cy="10493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180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6FC91CA-A750-48C0-8DD6-E71CA14C2F64}"/>
                  </a:ext>
                </a:extLst>
              </p:cNvPr>
              <p:cNvSpPr txBox="1"/>
              <p:nvPr/>
            </p:nvSpPr>
            <p:spPr>
              <a:xfrm>
                <a:off x="4130196" y="4088572"/>
                <a:ext cx="1550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sz="1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Key Elements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58AA2A1-8330-4C89-B82B-1601F14F8570}"/>
                  </a:ext>
                </a:extLst>
              </p:cNvPr>
              <p:cNvSpPr txBox="1"/>
              <p:nvPr/>
            </p:nvSpPr>
            <p:spPr>
              <a:xfrm>
                <a:off x="4766872" y="4302180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s-AR" sz="1800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72F342D-01A4-41BB-A128-A7B68ED38CEA}"/>
                </a:ext>
              </a:extLst>
            </p:cNvPr>
            <p:cNvSpPr txBox="1"/>
            <p:nvPr/>
          </p:nvSpPr>
          <p:spPr>
            <a:xfrm>
              <a:off x="-2985138" y="5688772"/>
              <a:ext cx="29375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Attractive  documentation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C2F15D6-CD76-4200-9E70-3DEEE5170BCA}"/>
              </a:ext>
            </a:extLst>
          </p:cNvPr>
          <p:cNvSpPr/>
          <p:nvPr/>
        </p:nvSpPr>
        <p:spPr>
          <a:xfrm>
            <a:off x="2221041" y="3521198"/>
            <a:ext cx="1558979" cy="58461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38CD1B-C258-4328-9E78-35B881258A77}"/>
              </a:ext>
            </a:extLst>
          </p:cNvPr>
          <p:cNvSpPr/>
          <p:nvPr/>
        </p:nvSpPr>
        <p:spPr>
          <a:xfrm>
            <a:off x="2217169" y="3459482"/>
            <a:ext cx="14116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AR" sz="1800" b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Productos y </a:t>
            </a:r>
          </a:p>
          <a:p>
            <a:pPr algn="ctr"/>
            <a:r>
              <a:rPr lang="es-AR" sz="1800" b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Servicios</a:t>
            </a:r>
            <a:endParaRPr lang="es-AR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F7BACC2-E1DA-4BD7-B071-EA595FBF63DB}"/>
              </a:ext>
            </a:extLst>
          </p:cNvPr>
          <p:cNvSpPr/>
          <p:nvPr/>
        </p:nvSpPr>
        <p:spPr>
          <a:xfrm>
            <a:off x="1916241" y="4362136"/>
            <a:ext cx="1558979" cy="58461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9DD3DB-4FAA-40CF-B489-03E751749010}"/>
              </a:ext>
            </a:extLst>
          </p:cNvPr>
          <p:cNvSpPr/>
          <p:nvPr/>
        </p:nvSpPr>
        <p:spPr>
          <a:xfrm>
            <a:off x="2064430" y="4337151"/>
            <a:ext cx="12362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AR" sz="1800" b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Cámaras </a:t>
            </a:r>
          </a:p>
          <a:p>
            <a:pPr algn="ctr"/>
            <a:r>
              <a:rPr lang="es-AR" sz="1800" b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Bilaterales</a:t>
            </a:r>
            <a:endParaRPr lang="es-AR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75DAD9B-CAAE-42D0-8883-81043EE72A44}"/>
              </a:ext>
            </a:extLst>
          </p:cNvPr>
          <p:cNvSpPr/>
          <p:nvPr/>
        </p:nvSpPr>
        <p:spPr>
          <a:xfrm>
            <a:off x="2027420" y="5465667"/>
            <a:ext cx="1558979" cy="58461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FDC012-109C-473D-93EF-0872B02D7A60}"/>
              </a:ext>
            </a:extLst>
          </p:cNvPr>
          <p:cNvSpPr/>
          <p:nvPr/>
        </p:nvSpPr>
        <p:spPr>
          <a:xfrm>
            <a:off x="2102017" y="5450622"/>
            <a:ext cx="13901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AR" sz="1800" b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Alianzas </a:t>
            </a:r>
          </a:p>
          <a:p>
            <a:pPr algn="ctr"/>
            <a:r>
              <a:rPr lang="es-AR" sz="1800" b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Estrategicas</a:t>
            </a:r>
            <a:endParaRPr lang="es-AR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8FF090E-E8B7-4FB1-A3CC-91A35472F7D3}"/>
              </a:ext>
            </a:extLst>
          </p:cNvPr>
          <p:cNvSpPr/>
          <p:nvPr/>
        </p:nvSpPr>
        <p:spPr>
          <a:xfrm>
            <a:off x="8012241" y="5440682"/>
            <a:ext cx="1558979" cy="58461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C226DE2-E4D7-4469-A67D-64950DABACD8}"/>
              </a:ext>
            </a:extLst>
          </p:cNvPr>
          <p:cNvSpPr/>
          <p:nvPr/>
        </p:nvSpPr>
        <p:spPr>
          <a:xfrm>
            <a:off x="8108128" y="5377734"/>
            <a:ext cx="1423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1800" b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Imagen Corporativa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2358C1D-0FEA-4131-B3AB-B60D72882EFD}"/>
              </a:ext>
            </a:extLst>
          </p:cNvPr>
          <p:cNvSpPr/>
          <p:nvPr/>
        </p:nvSpPr>
        <p:spPr>
          <a:xfrm>
            <a:off x="6751820" y="2773682"/>
            <a:ext cx="1558979" cy="58461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C5F323B-77DC-4DD3-8FF8-AF6559D2F721}"/>
              </a:ext>
            </a:extLst>
          </p:cNvPr>
          <p:cNvSpPr/>
          <p:nvPr/>
        </p:nvSpPr>
        <p:spPr>
          <a:xfrm>
            <a:off x="6970718" y="2720674"/>
            <a:ext cx="1073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AR" sz="1800" b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Forums </a:t>
            </a:r>
          </a:p>
          <a:p>
            <a:pPr algn="ctr"/>
            <a:r>
              <a:rPr lang="es-AR" sz="1800" b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 Ferias </a:t>
            </a:r>
            <a:endParaRPr lang="es-AR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11B2D85-5821-4716-8D5E-627CA4927F79}"/>
              </a:ext>
            </a:extLst>
          </p:cNvPr>
          <p:cNvSpPr/>
          <p:nvPr/>
        </p:nvSpPr>
        <p:spPr>
          <a:xfrm>
            <a:off x="8047220" y="3535682"/>
            <a:ext cx="1558979" cy="58461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EE421E9-12D5-406D-A752-93F0294AF114}"/>
              </a:ext>
            </a:extLst>
          </p:cNvPr>
          <p:cNvSpPr/>
          <p:nvPr/>
        </p:nvSpPr>
        <p:spPr>
          <a:xfrm>
            <a:off x="8097740" y="3498951"/>
            <a:ext cx="1512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AR" sz="1800" b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Website y  </a:t>
            </a:r>
          </a:p>
          <a:p>
            <a:pPr algn="ctr"/>
            <a:r>
              <a:rPr lang="es-AR" sz="1800" b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Social Media</a:t>
            </a:r>
            <a:endParaRPr lang="es-AR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B742E79-A005-417B-B59F-AFA000EC757C}"/>
              </a:ext>
            </a:extLst>
          </p:cNvPr>
          <p:cNvSpPr/>
          <p:nvPr/>
        </p:nvSpPr>
        <p:spPr>
          <a:xfrm>
            <a:off x="8317041" y="4372363"/>
            <a:ext cx="1558979" cy="58461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235E2E5-998C-4B0D-83EB-D41E6740F748}"/>
              </a:ext>
            </a:extLst>
          </p:cNvPr>
          <p:cNvSpPr/>
          <p:nvPr/>
        </p:nvSpPr>
        <p:spPr>
          <a:xfrm>
            <a:off x="8201762" y="4324186"/>
            <a:ext cx="1710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AR" sz="18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Organismos </a:t>
            </a:r>
          </a:p>
          <a:p>
            <a:pPr algn="ctr"/>
            <a:r>
              <a:rPr lang="es-AR" sz="18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Internacionales</a:t>
            </a:r>
            <a:endParaRPr lang="es-A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59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8420" y="119365"/>
            <a:ext cx="52876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400" b="1" dirty="0"/>
              <a:t>Cambio de Paradigma</a:t>
            </a:r>
          </a:p>
        </p:txBody>
      </p:sp>
      <p:pic>
        <p:nvPicPr>
          <p:cNvPr id="3" name="Picture 30" descr="9237969-inside-my-head-animat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4360" y="6038910"/>
            <a:ext cx="1508760" cy="1508760"/>
          </a:xfrm>
          <a:prstGeom prst="rect">
            <a:avLst/>
          </a:prstGeom>
          <a:noFill/>
        </p:spPr>
      </p:pic>
      <p:pic>
        <p:nvPicPr>
          <p:cNvPr id="4" name="Picture 37" descr="Funn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8760" y="2267010"/>
            <a:ext cx="3578067" cy="5113020"/>
          </a:xfrm>
          <a:prstGeom prst="rect">
            <a:avLst/>
          </a:prstGeom>
          <a:noFill/>
        </p:spPr>
      </p:pic>
      <p:sp>
        <p:nvSpPr>
          <p:cNvPr id="5" name="Rectangle 43"/>
          <p:cNvSpPr>
            <a:spLocks noChangeArrowheads="1"/>
          </p:cNvSpPr>
          <p:nvPr/>
        </p:nvSpPr>
        <p:spPr bwMode="auto">
          <a:xfrm>
            <a:off x="5050793" y="1847911"/>
            <a:ext cx="3818225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AR" sz="2640" b="1" dirty="0"/>
              <a:t>Concepto creado en 1898 </a:t>
            </a:r>
          </a:p>
          <a:p>
            <a:r>
              <a:rPr lang="es-AR" sz="2640" b="1" dirty="0"/>
              <a:t>por St. Elmo Lewis</a:t>
            </a:r>
            <a:endParaRPr lang="en-US" sz="2640" b="1" dirty="0"/>
          </a:p>
        </p:txBody>
      </p:sp>
      <p:sp>
        <p:nvSpPr>
          <p:cNvPr id="6" name="Rectangle 44"/>
          <p:cNvSpPr>
            <a:spLocks noChangeArrowheads="1"/>
          </p:cNvSpPr>
          <p:nvPr/>
        </p:nvSpPr>
        <p:spPr bwMode="auto">
          <a:xfrm>
            <a:off x="4421505" y="4459165"/>
            <a:ext cx="3625215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AR" sz="1980" b="1" dirty="0"/>
              <a:t>Satisfacción Permanente  - 1911</a:t>
            </a:r>
            <a:endParaRPr lang="en-US" sz="1980" b="1" dirty="0"/>
          </a:p>
        </p:txBody>
      </p:sp>
      <p:sp>
        <p:nvSpPr>
          <p:cNvPr id="8" name="AutoShape 46"/>
          <p:cNvSpPr>
            <a:spLocks noChangeArrowheads="1"/>
          </p:cNvSpPr>
          <p:nvPr/>
        </p:nvSpPr>
        <p:spPr bwMode="auto">
          <a:xfrm>
            <a:off x="4023360" y="3356670"/>
            <a:ext cx="5364480" cy="754380"/>
          </a:xfrm>
          <a:prstGeom prst="leftArrow">
            <a:avLst>
              <a:gd name="adj1" fmla="val 50000"/>
              <a:gd name="adj2" fmla="val 177778"/>
            </a:avLst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980"/>
          </a:p>
        </p:txBody>
      </p:sp>
      <p:pic>
        <p:nvPicPr>
          <p:cNvPr id="10" name="Picture 9" descr="imagesOFGA7PB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480" y="5703630"/>
            <a:ext cx="3017520" cy="806526"/>
          </a:xfrm>
          <a:prstGeom prst="rect">
            <a:avLst/>
          </a:prstGeom>
        </p:spPr>
      </p:pic>
      <p:sp>
        <p:nvSpPr>
          <p:cNvPr id="11" name="AutoShape 46"/>
          <p:cNvSpPr>
            <a:spLocks noChangeArrowheads="1"/>
          </p:cNvSpPr>
          <p:nvPr/>
        </p:nvSpPr>
        <p:spPr bwMode="auto">
          <a:xfrm>
            <a:off x="3352800" y="4781610"/>
            <a:ext cx="5364480" cy="251460"/>
          </a:xfrm>
          <a:prstGeom prst="leftArrow">
            <a:avLst>
              <a:gd name="adj1" fmla="val 50000"/>
              <a:gd name="adj2" fmla="val 177778"/>
            </a:avLst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980"/>
          </a:p>
        </p:txBody>
      </p:sp>
      <p:pic>
        <p:nvPicPr>
          <p:cNvPr id="9" name="Picture 8" descr="Elm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4360" y="3356670"/>
            <a:ext cx="1676400" cy="234696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4501" y="1183661"/>
            <a:ext cx="47888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/>
              <a:t>  Funnel Metaphore</a:t>
            </a:r>
          </a:p>
        </p:txBody>
      </p:sp>
      <p:pic>
        <p:nvPicPr>
          <p:cNvPr id="5" name="Picture 4" descr="imagesCA5R7X5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2610" y="6065520"/>
            <a:ext cx="1089660" cy="1089660"/>
          </a:xfrm>
          <a:prstGeom prst="rect">
            <a:avLst/>
          </a:prstGeom>
          <a:noFill/>
        </p:spPr>
      </p:pic>
      <p:pic>
        <p:nvPicPr>
          <p:cNvPr id="6" name="Picture 8" descr="Lazo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1270" y="2461260"/>
            <a:ext cx="8451850" cy="3520440"/>
          </a:xfrm>
          <a:prstGeom prst="rect">
            <a:avLst/>
          </a:prstGeom>
          <a:noFill/>
        </p:spPr>
      </p:pic>
      <p:pic>
        <p:nvPicPr>
          <p:cNvPr id="10" name="Picture 12" descr="imagesCA80IFEC_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8860" y="6158071"/>
            <a:ext cx="1844040" cy="997109"/>
          </a:xfrm>
          <a:prstGeom prst="rect">
            <a:avLst/>
          </a:prstGeom>
          <a:noFill/>
        </p:spPr>
      </p:pic>
      <p:pic>
        <p:nvPicPr>
          <p:cNvPr id="11" name="Picture 13" descr="A_imagesCA36IZA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09470" y="6149340"/>
            <a:ext cx="1173480" cy="915035"/>
          </a:xfrm>
          <a:prstGeom prst="rect">
            <a:avLst/>
          </a:prstGeom>
          <a:noFill/>
        </p:spPr>
      </p:pic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4561205" y="5662137"/>
            <a:ext cx="803297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980"/>
              <a:t>Cierre</a:t>
            </a:r>
          </a:p>
        </p:txBody>
      </p:sp>
      <p:pic>
        <p:nvPicPr>
          <p:cNvPr id="9" name="Picture 8" descr="imagesWE9HSMN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8138" y="1623060"/>
            <a:ext cx="2090262" cy="1145159"/>
          </a:xfrm>
          <a:prstGeom prst="rect">
            <a:avLst/>
          </a:prstGeom>
        </p:spPr>
      </p:pic>
      <p:pic>
        <p:nvPicPr>
          <p:cNvPr id="13" name="Picture 12" descr="imagesC1C0VY7X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3140" y="3718561"/>
            <a:ext cx="1718310" cy="1029504"/>
          </a:xfrm>
          <a:prstGeom prst="rect">
            <a:avLst/>
          </a:prstGeom>
        </p:spPr>
      </p:pic>
      <p:pic>
        <p:nvPicPr>
          <p:cNvPr id="14" name="Picture 13" descr="images8BQ9XDAB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1220" y="3886200"/>
            <a:ext cx="1005840" cy="100584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0914" y="187924"/>
            <a:ext cx="51558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400" b="1" dirty="0"/>
              <a:t>El Gerente del Futuro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01555" y="1937751"/>
            <a:ext cx="4038285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520" b="1" dirty="0">
                <a:latin typeface="Times New Roman" pitchFamily="18" charset="0"/>
                <a:cs typeface="Times New Roman" pitchFamily="18" charset="0"/>
              </a:rPr>
              <a:t>Condiciones básicas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4442" y="3609096"/>
            <a:ext cx="1133644" cy="363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760" b="1" dirty="0">
                <a:latin typeface="Times New Roman" pitchFamily="18" charset="0"/>
                <a:cs typeface="Times New Roman" pitchFamily="18" charset="0"/>
              </a:rPr>
              <a:t>Eficiencia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02248" y="3612656"/>
            <a:ext cx="1284326" cy="363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760" b="1" dirty="0">
                <a:latin typeface="Times New Roman" pitchFamily="18" charset="0"/>
                <a:cs typeface="Times New Roman" pitchFamily="18" charset="0"/>
              </a:rPr>
              <a:t>Efectividad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48300" y="3613719"/>
            <a:ext cx="1554336" cy="363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760" b="1" dirty="0">
                <a:latin typeface="Times New Roman" pitchFamily="18" charset="0"/>
                <a:cs typeface="Times New Roman" pitchFamily="18" charset="0"/>
              </a:rPr>
              <a:t>Productividad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8663" y="3613719"/>
            <a:ext cx="1207382" cy="363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760" b="1" dirty="0">
                <a:latin typeface="Times New Roman" pitchFamily="18" charset="0"/>
                <a:cs typeface="Times New Roman" pitchFamily="18" charset="0"/>
              </a:rPr>
              <a:t>Excelencia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11440" y="4451919"/>
            <a:ext cx="1329916" cy="363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760" b="1" dirty="0">
                <a:latin typeface="Times New Roman" pitchFamily="18" charset="0"/>
                <a:cs typeface="Times New Roman" pitchFamily="18" charset="0"/>
              </a:rPr>
              <a:t>Creatividad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24737" y="4472940"/>
            <a:ext cx="947695" cy="363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760" b="1" dirty="0">
                <a:latin typeface="Times New Roman" pitchFamily="18" charset="0"/>
                <a:cs typeface="Times New Roman" pitchFamily="18" charset="0"/>
              </a:rPr>
              <a:t>Calidad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92580" y="4472940"/>
            <a:ext cx="1685077" cy="363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760" b="1" dirty="0">
                <a:latin typeface="Times New Roman" pitchFamily="18" charset="0"/>
                <a:cs typeface="Times New Roman" pitchFamily="18" charset="0"/>
              </a:rPr>
              <a:t>Competitividad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19636" y="5541579"/>
            <a:ext cx="60930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200" b="1" dirty="0">
                <a:latin typeface="Times New Roman" pitchFamily="18" charset="0"/>
                <a:cs typeface="Times New Roman" pitchFamily="18" charset="0"/>
              </a:rPr>
              <a:t>Lograr objetivos económicos y beneficios sociales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74820" y="6295959"/>
            <a:ext cx="17858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200" b="1" dirty="0">
                <a:latin typeface="Times New Roman" pitchFamily="18" charset="0"/>
                <a:cs typeface="Times New Roman" pitchFamily="18" charset="0"/>
              </a:rPr>
              <a:t>Peter </a:t>
            </a:r>
            <a:r>
              <a:rPr lang="es-AR" sz="2200" b="1" dirty="0" err="1">
                <a:latin typeface="Times New Roman" pitchFamily="18" charset="0"/>
                <a:cs typeface="Times New Roman" pitchFamily="18" charset="0"/>
              </a:rPr>
              <a:t>Druker</a:t>
            </a:r>
            <a:endParaRPr lang="es-AR" sz="2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1844040" y="2712720"/>
            <a:ext cx="1676400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2221230" y="3006090"/>
            <a:ext cx="1592580" cy="10058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3144123" y="3140926"/>
            <a:ext cx="754380" cy="174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32"/>
          <p:cNvGrpSpPr/>
          <p:nvPr/>
        </p:nvGrpSpPr>
        <p:grpSpPr>
          <a:xfrm flipH="1">
            <a:off x="6454140" y="2796540"/>
            <a:ext cx="1844040" cy="1592580"/>
            <a:chOff x="4341812" y="2438400"/>
            <a:chExt cx="1525588" cy="1447800"/>
          </a:xfrm>
        </p:grpSpPr>
        <p:cxnSp>
          <p:nvCxnSpPr>
            <p:cNvPr id="30" name="Straight Arrow Connector 29"/>
            <p:cNvCxnSpPr/>
            <p:nvPr/>
          </p:nvCxnSpPr>
          <p:spPr>
            <a:xfrm rot="10800000" flipV="1">
              <a:off x="4341812" y="2438400"/>
              <a:ext cx="1524000" cy="7620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5400000">
              <a:off x="4684712" y="2705100"/>
              <a:ext cx="1447800" cy="914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5400000">
              <a:off x="5523706" y="2827678"/>
              <a:ext cx="68580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Arrow Connector 33"/>
          <p:cNvCxnSpPr/>
          <p:nvPr/>
        </p:nvCxnSpPr>
        <p:spPr>
          <a:xfrm rot="16200000" flipH="1">
            <a:off x="4207839" y="3567759"/>
            <a:ext cx="1592580" cy="5014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3352800" y="2628900"/>
            <a:ext cx="251460" cy="2514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sp>
        <p:nvSpPr>
          <p:cNvPr id="28" name="Oval 27"/>
          <p:cNvSpPr/>
          <p:nvPr/>
        </p:nvSpPr>
        <p:spPr>
          <a:xfrm>
            <a:off x="4861560" y="2628900"/>
            <a:ext cx="251460" cy="2514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sp>
        <p:nvSpPr>
          <p:cNvPr id="29" name="Oval 28"/>
          <p:cNvSpPr/>
          <p:nvPr/>
        </p:nvSpPr>
        <p:spPr>
          <a:xfrm>
            <a:off x="6334396" y="2644865"/>
            <a:ext cx="251460" cy="2514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sp>
        <p:nvSpPr>
          <p:cNvPr id="38" name="Right Brace 37"/>
          <p:cNvSpPr/>
          <p:nvPr/>
        </p:nvSpPr>
        <p:spPr>
          <a:xfrm rot="5400000">
            <a:off x="4819650" y="1162050"/>
            <a:ext cx="586740" cy="7879080"/>
          </a:xfrm>
          <a:prstGeom prst="righ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pic>
        <p:nvPicPr>
          <p:cNvPr id="25" name="Picture 24" descr="1_Druck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8180" y="5478780"/>
            <a:ext cx="1444034" cy="192786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1751975" y="2201553"/>
            <a:ext cx="4107180" cy="2332990"/>
            <a:chOff x="480" y="3456"/>
            <a:chExt cx="1440" cy="856"/>
          </a:xfrm>
        </p:grpSpPr>
        <p:grpSp>
          <p:nvGrpSpPr>
            <p:cNvPr id="5" name="Group 51"/>
            <p:cNvGrpSpPr>
              <a:grpSpLocks/>
            </p:cNvGrpSpPr>
            <p:nvPr/>
          </p:nvGrpSpPr>
          <p:grpSpPr bwMode="auto">
            <a:xfrm>
              <a:off x="480" y="3456"/>
              <a:ext cx="1440" cy="856"/>
              <a:chOff x="336" y="3360"/>
              <a:chExt cx="1440" cy="856"/>
            </a:xfrm>
          </p:grpSpPr>
          <p:pic>
            <p:nvPicPr>
              <p:cNvPr id="7" name="Picture 52" descr="A3_images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36" y="3360"/>
                <a:ext cx="1440" cy="8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Rectangle 53"/>
              <p:cNvSpPr>
                <a:spLocks noChangeArrowheads="1"/>
              </p:cNvSpPr>
              <p:nvPr/>
            </p:nvSpPr>
            <p:spPr bwMode="auto">
              <a:xfrm>
                <a:off x="480" y="3456"/>
                <a:ext cx="1200" cy="19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980"/>
              </a:p>
            </p:txBody>
          </p:sp>
        </p:grpSp>
        <p:sp>
          <p:nvSpPr>
            <p:cNvPr id="6" name="Text Box 54"/>
            <p:cNvSpPr txBox="1">
              <a:spLocks noChangeArrowheads="1"/>
            </p:cNvSpPr>
            <p:nvPr/>
          </p:nvSpPr>
          <p:spPr bwMode="auto">
            <a:xfrm>
              <a:off x="583" y="3552"/>
              <a:ext cx="713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540"/>
                <a:t>Primer Procesador-APL</a:t>
              </a:r>
            </a:p>
          </p:txBody>
        </p:sp>
      </p:grpSp>
      <p:pic>
        <p:nvPicPr>
          <p:cNvPr id="12" name="Picture 11" descr="Robot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860" y="2351455"/>
            <a:ext cx="3064582" cy="442849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3" name="Picture 12" descr="imagesS95WXTV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3435" y="4799973"/>
            <a:ext cx="3027998" cy="1833563"/>
          </a:xfrm>
          <a:prstGeom prst="rect">
            <a:avLst/>
          </a:prstGeom>
        </p:spPr>
      </p:pic>
      <p:sp>
        <p:nvSpPr>
          <p:cNvPr id="14" name="Rectangle 25">
            <a:extLst>
              <a:ext uri="{FF2B5EF4-FFF2-40B4-BE49-F238E27FC236}">
                <a16:creationId xmlns:a16="http://schemas.microsoft.com/office/drawing/2014/main" id="{96184D84-8218-49A4-A55B-225C1D19D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606" y="120421"/>
            <a:ext cx="573650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4400" b="1" dirty="0"/>
              <a:t>Cambios de Paradigmas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6A237A-AA35-42DB-8C04-CB8F13EB72F1}"/>
              </a:ext>
            </a:extLst>
          </p:cNvPr>
          <p:cNvSpPr txBox="1"/>
          <p:nvPr/>
        </p:nvSpPr>
        <p:spPr>
          <a:xfrm>
            <a:off x="2657770" y="77555"/>
            <a:ext cx="57365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4400" b="1" dirty="0"/>
              <a:t>Cambios de Paradigmas</a:t>
            </a:r>
          </a:p>
        </p:txBody>
      </p:sp>
      <p:pic>
        <p:nvPicPr>
          <p:cNvPr id="3" name="Picture 2" descr="images8ZI9ELKW.jpg">
            <a:extLst>
              <a:ext uri="{FF2B5EF4-FFF2-40B4-BE49-F238E27FC236}">
                <a16:creationId xmlns:a16="http://schemas.microsoft.com/office/drawing/2014/main" id="{7D426D94-2A3F-4E37-ABED-2320709A3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3163252"/>
            <a:ext cx="8119683" cy="3069908"/>
          </a:xfrm>
          <a:prstGeom prst="rect">
            <a:avLst/>
          </a:prstGeom>
        </p:spPr>
      </p:pic>
      <p:sp>
        <p:nvSpPr>
          <p:cNvPr id="4" name="Arrow: Up 3">
            <a:extLst>
              <a:ext uri="{FF2B5EF4-FFF2-40B4-BE49-F238E27FC236}">
                <a16:creationId xmlns:a16="http://schemas.microsoft.com/office/drawing/2014/main" id="{6637D286-AB69-4D81-B703-3D256B4ADE91}"/>
              </a:ext>
            </a:extLst>
          </p:cNvPr>
          <p:cNvSpPr/>
          <p:nvPr/>
        </p:nvSpPr>
        <p:spPr bwMode="auto">
          <a:xfrm>
            <a:off x="4358640" y="6275815"/>
            <a:ext cx="1844040" cy="1076249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584" tIns="50292" rIns="100584" bIns="50292" numCol="1" rtlCol="0" anchor="t" anchorCtr="0" compatLnSpc="1">
            <a:prstTxWarp prst="textNoShape">
              <a:avLst/>
            </a:prstTxWarp>
          </a:bodyPr>
          <a:lstStyle/>
          <a:p>
            <a:pPr defTabSz="1005840" fontAlgn="base">
              <a:spcBef>
                <a:spcPct val="0"/>
              </a:spcBef>
              <a:spcAft>
                <a:spcPct val="0"/>
              </a:spcAft>
            </a:pPr>
            <a:endParaRPr lang="es-AR" sz="3080" b="1">
              <a:latin typeface="Times New Roman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03989F4-3746-4091-A4E1-B73BFDF44556}"/>
              </a:ext>
            </a:extLst>
          </p:cNvPr>
          <p:cNvSpPr/>
          <p:nvPr/>
        </p:nvSpPr>
        <p:spPr bwMode="auto">
          <a:xfrm>
            <a:off x="4023360" y="2582471"/>
            <a:ext cx="2514600" cy="3566869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584" tIns="50292" rIns="100584" bIns="50292" numCol="1" rtlCol="0" anchor="t" anchorCtr="0" compatLnSpc="1">
            <a:prstTxWarp prst="textNoShape">
              <a:avLst/>
            </a:prstTxWarp>
          </a:bodyPr>
          <a:lstStyle/>
          <a:p>
            <a:pPr defTabSz="1005840" fontAlgn="base">
              <a:spcBef>
                <a:spcPct val="0"/>
              </a:spcBef>
              <a:spcAft>
                <a:spcPct val="0"/>
              </a:spcAft>
            </a:pPr>
            <a:endParaRPr lang="es-AR" sz="3080" b="1">
              <a:latin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A440F4-8B6D-45CF-9565-598EF45D6654}"/>
              </a:ext>
            </a:extLst>
          </p:cNvPr>
          <p:cNvSpPr txBox="1"/>
          <p:nvPr/>
        </p:nvSpPr>
        <p:spPr>
          <a:xfrm>
            <a:off x="3713464" y="1399186"/>
            <a:ext cx="27606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/>
              <a:t>M</a:t>
            </a:r>
            <a:r>
              <a:rPr lang="es-AR" sz="4400" b="1" dirty="0" err="1"/>
              <a:t>illennials</a:t>
            </a:r>
            <a:endParaRPr lang="es-AR" sz="4400" b="1" dirty="0"/>
          </a:p>
        </p:txBody>
      </p:sp>
    </p:spTree>
    <p:extLst>
      <p:ext uri="{BB962C8B-B14F-4D97-AF65-F5344CB8AC3E}">
        <p14:creationId xmlns:p14="http://schemas.microsoft.com/office/powerpoint/2010/main" val="34648020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5">
            <a:extLst>
              <a:ext uri="{FF2B5EF4-FFF2-40B4-BE49-F238E27FC236}">
                <a16:creationId xmlns:a16="http://schemas.microsoft.com/office/drawing/2014/main" id="{E8A07D70-C2A8-4824-881B-DF91663C1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8279" y="36601"/>
            <a:ext cx="423910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4400" b="1" dirty="0"/>
              <a:t>Las Generaciones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FFF5696-8E90-49F9-9E9E-525889A543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600706"/>
              </p:ext>
            </p:extLst>
          </p:nvPr>
        </p:nvGraphicFramePr>
        <p:xfrm>
          <a:off x="1347242" y="1364103"/>
          <a:ext cx="8594609" cy="58721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2231">
                  <a:extLst>
                    <a:ext uri="{9D8B030D-6E8A-4147-A177-3AD203B41FA5}">
                      <a16:colId xmlns:a16="http://schemas.microsoft.com/office/drawing/2014/main" val="850355501"/>
                    </a:ext>
                  </a:extLst>
                </a:gridCol>
                <a:gridCol w="2550048">
                  <a:extLst>
                    <a:ext uri="{9D8B030D-6E8A-4147-A177-3AD203B41FA5}">
                      <a16:colId xmlns:a16="http://schemas.microsoft.com/office/drawing/2014/main" val="252291979"/>
                    </a:ext>
                  </a:extLst>
                </a:gridCol>
                <a:gridCol w="1133356">
                  <a:extLst>
                    <a:ext uri="{9D8B030D-6E8A-4147-A177-3AD203B41FA5}">
                      <a16:colId xmlns:a16="http://schemas.microsoft.com/office/drawing/2014/main" val="3847011307"/>
                    </a:ext>
                  </a:extLst>
                </a:gridCol>
                <a:gridCol w="1416694">
                  <a:extLst>
                    <a:ext uri="{9D8B030D-6E8A-4147-A177-3AD203B41FA5}">
                      <a16:colId xmlns:a16="http://schemas.microsoft.com/office/drawing/2014/main" val="2454017507"/>
                    </a:ext>
                  </a:extLst>
                </a:gridCol>
                <a:gridCol w="1511140">
                  <a:extLst>
                    <a:ext uri="{9D8B030D-6E8A-4147-A177-3AD203B41FA5}">
                      <a16:colId xmlns:a16="http://schemas.microsoft.com/office/drawing/2014/main" val="2619494630"/>
                    </a:ext>
                  </a:extLst>
                </a:gridCol>
                <a:gridCol w="1511140">
                  <a:extLst>
                    <a:ext uri="{9D8B030D-6E8A-4147-A177-3AD203B41FA5}">
                      <a16:colId xmlns:a16="http://schemas.microsoft.com/office/drawing/2014/main" val="20445304"/>
                    </a:ext>
                  </a:extLst>
                </a:gridCol>
              </a:tblGrid>
              <a:tr h="15113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200">
                          <a:solidFill>
                            <a:schemeClr val="tx1"/>
                          </a:solidFill>
                          <a:effectLst/>
                        </a:rPr>
                        <a:t>#</a:t>
                      </a:r>
                      <a:endParaRPr lang="es-A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200" dirty="0">
                          <a:solidFill>
                            <a:schemeClr val="tx1"/>
                          </a:solidFill>
                          <a:effectLst/>
                        </a:rPr>
                        <a:t>Nombres de cada Generación</a:t>
                      </a:r>
                      <a:endParaRPr lang="es-A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200" dirty="0">
                          <a:solidFill>
                            <a:schemeClr val="tx1"/>
                          </a:solidFill>
                          <a:effectLst/>
                        </a:rPr>
                        <a:t>Fecha de  Inicio</a:t>
                      </a:r>
                      <a:endParaRPr lang="es-A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200" dirty="0">
                          <a:solidFill>
                            <a:schemeClr val="tx1"/>
                          </a:solidFill>
                          <a:effectLst/>
                        </a:rPr>
                        <a:t>Fecha de Finalización</a:t>
                      </a:r>
                      <a:endParaRPr lang="es-A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200" dirty="0">
                          <a:solidFill>
                            <a:schemeClr val="tx1"/>
                          </a:solidFill>
                          <a:effectLst/>
                        </a:rPr>
                        <a:t>Edades de los más Jóvenes</a:t>
                      </a:r>
                      <a:endParaRPr lang="es-A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200" dirty="0">
                          <a:solidFill>
                            <a:schemeClr val="tx1"/>
                          </a:solidFill>
                          <a:effectLst/>
                        </a:rPr>
                        <a:t>Edades de los más Adultos</a:t>
                      </a:r>
                      <a:endParaRPr lang="es-A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3361187057"/>
                  </a:ext>
                </a:extLst>
              </a:tr>
              <a:tr h="4378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1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Generación Perdida</a:t>
                      </a:r>
                      <a:endParaRPr lang="es-A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1883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1899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126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133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241429864"/>
                  </a:ext>
                </a:extLst>
              </a:tr>
              <a:tr h="4378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2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Generación Interbellum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1900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1913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103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115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4129596636"/>
                  </a:ext>
                </a:extLst>
              </a:tr>
              <a:tr h="4378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3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Generación Grandiosa</a:t>
                      </a:r>
                      <a:endParaRPr lang="es-A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1914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1924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91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106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4150369153"/>
                  </a:ext>
                </a:extLst>
              </a:tr>
              <a:tr h="4378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4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Generación Silenciosa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1925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1939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72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93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295179448"/>
                  </a:ext>
                </a:extLst>
              </a:tr>
              <a:tr h="4378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5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Baby Boomers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1940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1953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62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71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3026980591"/>
                  </a:ext>
                </a:extLst>
              </a:tr>
              <a:tr h="4378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6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Generación Jones 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1954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1969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47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62</a:t>
                      </a:r>
                      <a:endParaRPr lang="es-A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708819273"/>
                  </a:ext>
                </a:extLst>
              </a:tr>
              <a:tr h="4378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7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Generación "X" 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1970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1981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35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46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240390983"/>
                  </a:ext>
                </a:extLst>
              </a:tr>
              <a:tr h="4204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8</a:t>
                      </a:r>
                      <a:endParaRPr lang="es-A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500" b="0" dirty="0">
                          <a:effectLst/>
                        </a:rPr>
                        <a:t>Generación "Y"-Millennials</a:t>
                      </a:r>
                      <a:endParaRPr lang="es-AR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500" b="0">
                          <a:effectLst/>
                        </a:rPr>
                        <a:t>1982</a:t>
                      </a:r>
                      <a:endParaRPr lang="es-AR" sz="15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500" b="0">
                          <a:effectLst/>
                        </a:rPr>
                        <a:t>1994</a:t>
                      </a:r>
                      <a:endParaRPr lang="es-AR" sz="15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500" b="0" dirty="0">
                          <a:effectLst/>
                        </a:rPr>
                        <a:t>22</a:t>
                      </a:r>
                      <a:endParaRPr lang="es-AR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500" b="0" dirty="0">
                          <a:effectLst/>
                        </a:rPr>
                        <a:t>34</a:t>
                      </a:r>
                      <a:endParaRPr lang="es-AR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3888893989"/>
                  </a:ext>
                </a:extLst>
              </a:tr>
              <a:tr h="4378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9</a:t>
                      </a:r>
                      <a:endParaRPr lang="es-A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Centenials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1995</a:t>
                      </a:r>
                      <a:endParaRPr lang="es-A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2015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1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41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1574241501"/>
                  </a:ext>
                </a:extLst>
              </a:tr>
              <a:tr h="4378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10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Aún no definida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2016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2025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-</a:t>
                      </a:r>
                      <a:endParaRPr lang="es-A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-</a:t>
                      </a:r>
                      <a:endParaRPr lang="es-A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76772365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C7EC7AA-D481-4AE5-B7D7-701506A9D262}"/>
              </a:ext>
            </a:extLst>
          </p:cNvPr>
          <p:cNvSpPr/>
          <p:nvPr/>
        </p:nvSpPr>
        <p:spPr bwMode="auto">
          <a:xfrm>
            <a:off x="1392212" y="1364103"/>
            <a:ext cx="8549638" cy="5847851"/>
          </a:xfrm>
          <a:prstGeom prst="rect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584" tIns="50292" rIns="100584" bIns="50292" numCol="1" rtlCol="0" anchor="t" anchorCtr="0" compatLnSpc="1">
            <a:prstTxWarp prst="textNoShape">
              <a:avLst/>
            </a:prstTxWarp>
          </a:bodyPr>
          <a:lstStyle/>
          <a:p>
            <a:pPr defTabSz="1005840" fontAlgn="base">
              <a:spcBef>
                <a:spcPct val="0"/>
              </a:spcBef>
              <a:spcAft>
                <a:spcPct val="0"/>
              </a:spcAft>
            </a:pPr>
            <a:endParaRPr lang="es-AR" sz="3080" b="1">
              <a:latin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325410-D48F-4E02-848F-04906E9ED093}"/>
              </a:ext>
            </a:extLst>
          </p:cNvPr>
          <p:cNvSpPr/>
          <p:nvPr/>
        </p:nvSpPr>
        <p:spPr bwMode="auto">
          <a:xfrm>
            <a:off x="1392212" y="5861152"/>
            <a:ext cx="8549638" cy="399238"/>
          </a:xfrm>
          <a:prstGeom prst="rect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584" tIns="50292" rIns="100584" bIns="50292" numCol="1" rtlCol="0" anchor="t" anchorCtr="0" compatLnSpc="1">
            <a:prstTxWarp prst="textNoShape">
              <a:avLst/>
            </a:prstTxWarp>
          </a:bodyPr>
          <a:lstStyle/>
          <a:p>
            <a:pPr defTabSz="1005840" fontAlgn="base">
              <a:spcBef>
                <a:spcPct val="0"/>
              </a:spcBef>
              <a:spcAft>
                <a:spcPct val="0"/>
              </a:spcAft>
            </a:pPr>
            <a:endParaRPr lang="es-AR" sz="3080" b="1">
              <a:latin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417EA1-EFD6-4683-B909-E92D475E0A1E}"/>
              </a:ext>
            </a:extLst>
          </p:cNvPr>
          <p:cNvSpPr/>
          <p:nvPr/>
        </p:nvSpPr>
        <p:spPr bwMode="auto">
          <a:xfrm>
            <a:off x="7214640" y="6379072"/>
            <a:ext cx="2430780" cy="2514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0584" tIns="50292" rIns="100584" bIns="5029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005840" fontAlgn="base">
              <a:spcBef>
                <a:spcPct val="0"/>
              </a:spcBef>
              <a:spcAft>
                <a:spcPct val="0"/>
              </a:spcAft>
            </a:pPr>
            <a:endParaRPr lang="es-AR" sz="3080" b="1" dirty="0">
              <a:latin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D06B9B-F601-4F68-BF3E-1F87DDAAC388}"/>
              </a:ext>
            </a:extLst>
          </p:cNvPr>
          <p:cNvSpPr txBox="1"/>
          <p:nvPr/>
        </p:nvSpPr>
        <p:spPr>
          <a:xfrm>
            <a:off x="7558579" y="6341648"/>
            <a:ext cx="271228" cy="295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20" dirty="0"/>
              <a:t>3</a:t>
            </a:r>
            <a:endParaRPr lang="es-AR" sz="132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B04B1E-2970-4207-B5E4-9315D6F9C647}"/>
              </a:ext>
            </a:extLst>
          </p:cNvPr>
          <p:cNvSpPr txBox="1"/>
          <p:nvPr/>
        </p:nvSpPr>
        <p:spPr>
          <a:xfrm>
            <a:off x="9151159" y="6338005"/>
            <a:ext cx="357790" cy="295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20" dirty="0"/>
              <a:t>24</a:t>
            </a:r>
            <a:endParaRPr lang="es-AR" sz="1320" dirty="0"/>
          </a:p>
        </p:txBody>
      </p:sp>
    </p:spTree>
    <p:extLst>
      <p:ext uri="{BB962C8B-B14F-4D97-AF65-F5344CB8AC3E}">
        <p14:creationId xmlns:p14="http://schemas.microsoft.com/office/powerpoint/2010/main" val="38817212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43DF50-5648-4428-9F70-25AAA26D5579}"/>
              </a:ext>
            </a:extLst>
          </p:cNvPr>
          <p:cNvSpPr txBox="1"/>
          <p:nvPr/>
        </p:nvSpPr>
        <p:spPr>
          <a:xfrm>
            <a:off x="1723868" y="-44967"/>
            <a:ext cx="7420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Tecnología y la empresa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3D6203-F485-4A8F-B87C-C48A0D5D2467}"/>
              </a:ext>
            </a:extLst>
          </p:cNvPr>
          <p:cNvSpPr txBox="1"/>
          <p:nvPr/>
        </p:nvSpPr>
        <p:spPr>
          <a:xfrm>
            <a:off x="2762762" y="3233304"/>
            <a:ext cx="77641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tecnología esta al alcance de todos </a:t>
            </a:r>
          </a:p>
          <a:p>
            <a:endParaRPr lang="es-A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A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competencia la usa.</a:t>
            </a:r>
          </a:p>
          <a:p>
            <a:endParaRPr lang="es-A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A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 resistencia al cambio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84B7D8-F9E3-4CEF-9F76-1270C3897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526" y="3295840"/>
            <a:ext cx="528321" cy="5297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865B23-9384-477C-8D11-38CE1DFFE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336" y="4122610"/>
            <a:ext cx="528321" cy="5297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A1D4AC-F7F5-4E52-A4E9-27C2B4E68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146" y="4972240"/>
            <a:ext cx="528321" cy="52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79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A65424-3899-4DB6-9966-2F3588B9B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193" y="3946161"/>
            <a:ext cx="4676482" cy="34140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138011-217A-4372-8B35-8562E1AE7196}"/>
              </a:ext>
            </a:extLst>
          </p:cNvPr>
          <p:cNvSpPr txBox="1"/>
          <p:nvPr/>
        </p:nvSpPr>
        <p:spPr>
          <a:xfrm>
            <a:off x="2923082" y="149910"/>
            <a:ext cx="48538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Iniciativa más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F889AF-103A-457D-8E57-B8FC23E34065}"/>
              </a:ext>
            </a:extLst>
          </p:cNvPr>
          <p:cNvSpPr txBox="1"/>
          <p:nvPr/>
        </p:nvSpPr>
        <p:spPr>
          <a:xfrm>
            <a:off x="2565821" y="1921247"/>
            <a:ext cx="57586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“Amcham en Acción”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A318F8-9690-4788-9DEA-10F1D9C35081}"/>
              </a:ext>
            </a:extLst>
          </p:cNvPr>
          <p:cNvSpPr txBox="1"/>
          <p:nvPr/>
        </p:nvSpPr>
        <p:spPr>
          <a:xfrm>
            <a:off x="3750039" y="2745701"/>
            <a:ext cx="2800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 a :</a:t>
            </a:r>
          </a:p>
        </p:txBody>
      </p:sp>
    </p:spTree>
    <p:extLst>
      <p:ext uri="{BB962C8B-B14F-4D97-AF65-F5344CB8AC3E}">
        <p14:creationId xmlns:p14="http://schemas.microsoft.com/office/powerpoint/2010/main" val="25397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FBA Annual Convention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7620" y="2201551"/>
            <a:ext cx="1047750" cy="104775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805235" y="134789"/>
            <a:ext cx="47045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Internet of  Things</a:t>
            </a:r>
          </a:p>
        </p:txBody>
      </p:sp>
      <p:pic>
        <p:nvPicPr>
          <p:cNvPr id="14" name="Picture 13" descr="IoT_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133" y="2377440"/>
            <a:ext cx="5086827" cy="4496098"/>
          </a:xfrm>
          <a:prstGeom prst="rect">
            <a:avLst/>
          </a:prstGeom>
        </p:spPr>
      </p:pic>
      <p:pic>
        <p:nvPicPr>
          <p:cNvPr id="15" name="Picture 14" descr="imagesCAA7WVN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8915" y="3282485"/>
            <a:ext cx="3185160" cy="1739265"/>
          </a:xfrm>
          <a:prstGeom prst="rect">
            <a:avLst/>
          </a:prstGeom>
        </p:spPr>
      </p:pic>
      <p:pic>
        <p:nvPicPr>
          <p:cNvPr id="16" name="Picture 15" descr="imagesWWEXFJG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6528" y="5227320"/>
            <a:ext cx="3132773" cy="1770698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791950" y="3597610"/>
            <a:ext cx="1436804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AR" sz="1760">
                <a:solidFill>
                  <a:srgbClr val="FF0000"/>
                </a:solidFill>
              </a:rPr>
              <a:t>Generaciones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498580" y="4351990"/>
            <a:ext cx="1944122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AR" sz="1760">
                <a:solidFill>
                  <a:srgbClr val="FF0000"/>
                </a:solidFill>
              </a:rPr>
              <a:t>Contacto con pares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4879262" y="4938730"/>
            <a:ext cx="1268168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AR" sz="1760">
                <a:solidFill>
                  <a:srgbClr val="FF0000"/>
                </a:solidFill>
              </a:rPr>
              <a:t>Vocabulario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4451431" y="5509755"/>
            <a:ext cx="2054024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AR" sz="1760">
                <a:solidFill>
                  <a:srgbClr val="FF0000"/>
                </a:solidFill>
              </a:rPr>
              <a:t>Estudio del mercado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4947366" y="6063315"/>
            <a:ext cx="1087990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AR" sz="1760">
                <a:solidFill>
                  <a:srgbClr val="FF0000"/>
                </a:solidFill>
              </a:rPr>
              <a:t>Religiosos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4858308" y="6646563"/>
            <a:ext cx="1236364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AR" sz="1760">
                <a:solidFill>
                  <a:srgbClr val="FF0000"/>
                </a:solidFill>
              </a:rPr>
              <a:t>Paradigmas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1903653" y="4351990"/>
            <a:ext cx="1132361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AR" sz="1760"/>
              <a:t>Real Chats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1678385" y="4957940"/>
            <a:ext cx="1667188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AR" sz="1760"/>
              <a:t>Verbos clásicos  </a:t>
            </a: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1374539" y="5555157"/>
            <a:ext cx="2087623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AR" sz="1760"/>
              <a:t>Medios tradicionales</a:t>
            </a: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1484553" y="6110465"/>
            <a:ext cx="2144113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AR" sz="1760" dirty="0"/>
              <a:t>La tierra como centro</a:t>
            </a: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1358823" y="6698950"/>
            <a:ext cx="2830775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AR" sz="1760"/>
              <a:t>Pocos cambios con el tiempo</a:t>
            </a: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7053344" y="4351990"/>
            <a:ext cx="2450223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AR" sz="1760"/>
              <a:t>Redes sociales “ Twitter”</a:t>
            </a: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7098746" y="4957940"/>
            <a:ext cx="2696957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AR" sz="1760" dirty="0"/>
              <a:t>Pintear, </a:t>
            </a:r>
            <a:r>
              <a:rPr lang="es-AR" sz="1760" dirty="0" err="1"/>
              <a:t>repintear</a:t>
            </a:r>
            <a:r>
              <a:rPr lang="es-AR" sz="1760" dirty="0"/>
              <a:t>, </a:t>
            </a:r>
            <a:r>
              <a:rPr lang="es-AR" sz="1760" dirty="0" err="1"/>
              <a:t>Googlear</a:t>
            </a:r>
            <a:endParaRPr lang="es-AR" sz="1760" dirty="0"/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7884558" y="5555157"/>
            <a:ext cx="925894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AR" sz="1760"/>
              <a:t>Internet</a:t>
            </a:r>
          </a:p>
        </p:txBody>
      </p:sp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7561502" y="6110465"/>
            <a:ext cx="1495922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AR" sz="1760"/>
              <a:t>El Sol (Galileo)</a:t>
            </a:r>
          </a:p>
        </p:txBody>
      </p:sp>
      <p:sp>
        <p:nvSpPr>
          <p:cNvPr id="22" name="Text Box 29"/>
          <p:cNvSpPr txBox="1">
            <a:spLocks noChangeArrowheads="1"/>
          </p:cNvSpPr>
          <p:nvPr/>
        </p:nvSpPr>
        <p:spPr bwMode="auto">
          <a:xfrm>
            <a:off x="7308296" y="6698950"/>
            <a:ext cx="2126929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AR" sz="1760"/>
              <a:t>Cambios vertiginosos</a:t>
            </a: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1510746" y="3597610"/>
            <a:ext cx="1877052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AR" sz="1760" dirty="0"/>
              <a:t>Baby </a:t>
            </a:r>
            <a:r>
              <a:rPr lang="es-AR" sz="1760" dirty="0" err="1"/>
              <a:t>Boomers</a:t>
            </a:r>
            <a:r>
              <a:rPr lang="es-AR" sz="1760" dirty="0"/>
              <a:t>/</a:t>
            </a:r>
            <a:r>
              <a:rPr lang="es-AR" sz="1760" dirty="0" err="1"/>
              <a:t>xyz</a:t>
            </a:r>
            <a:endParaRPr lang="es-AR" sz="1760" dirty="0"/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7126685" y="3597610"/>
            <a:ext cx="2417906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AR" sz="1760"/>
              <a:t>iPad/iPod/Smart Phones</a:t>
            </a:r>
          </a:p>
        </p:txBody>
      </p:sp>
      <p:sp>
        <p:nvSpPr>
          <p:cNvPr id="25" name="AutoShape 41"/>
          <p:cNvSpPr>
            <a:spLocks noChangeArrowheads="1"/>
          </p:cNvSpPr>
          <p:nvPr/>
        </p:nvSpPr>
        <p:spPr bwMode="auto">
          <a:xfrm>
            <a:off x="1347928" y="2880360"/>
            <a:ext cx="2346960" cy="58674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 sz="1980" b="1"/>
          </a:p>
        </p:txBody>
      </p:sp>
      <p:sp>
        <p:nvSpPr>
          <p:cNvPr id="26" name="Text Box 42"/>
          <p:cNvSpPr txBox="1">
            <a:spLocks noChangeArrowheads="1"/>
          </p:cNvSpPr>
          <p:nvPr/>
        </p:nvSpPr>
        <p:spPr bwMode="auto">
          <a:xfrm>
            <a:off x="2028966" y="2979896"/>
            <a:ext cx="896399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AR" sz="1980" b="1"/>
              <a:t>Desde </a:t>
            </a:r>
          </a:p>
        </p:txBody>
      </p:sp>
      <p:sp>
        <p:nvSpPr>
          <p:cNvPr id="27" name="Oval 43"/>
          <p:cNvSpPr>
            <a:spLocks noChangeArrowheads="1"/>
          </p:cNvSpPr>
          <p:nvPr/>
        </p:nvSpPr>
        <p:spPr bwMode="auto">
          <a:xfrm>
            <a:off x="4926411" y="2948464"/>
            <a:ext cx="838200" cy="419100"/>
          </a:xfrm>
          <a:prstGeom prst="ellipse">
            <a:avLst/>
          </a:prstGeom>
          <a:solidFill>
            <a:srgbClr val="CCFFCC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 sz="1980" b="1"/>
          </a:p>
        </p:txBody>
      </p:sp>
      <p:sp>
        <p:nvSpPr>
          <p:cNvPr id="28" name="Text Box 44"/>
          <p:cNvSpPr txBox="1">
            <a:spLocks noChangeArrowheads="1"/>
          </p:cNvSpPr>
          <p:nvPr/>
        </p:nvSpPr>
        <p:spPr bwMode="auto">
          <a:xfrm>
            <a:off x="5115006" y="2949416"/>
            <a:ext cx="670560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sz="1980" b="1">
                <a:solidFill>
                  <a:srgbClr val="FF0000"/>
                </a:solidFill>
              </a:rPr>
              <a:t>en</a:t>
            </a:r>
          </a:p>
        </p:txBody>
      </p:sp>
      <p:sp>
        <p:nvSpPr>
          <p:cNvPr id="29" name="AutoShape 45"/>
          <p:cNvSpPr>
            <a:spLocks noChangeArrowheads="1"/>
          </p:cNvSpPr>
          <p:nvPr/>
        </p:nvSpPr>
        <p:spPr bwMode="auto">
          <a:xfrm>
            <a:off x="3805318" y="2880360"/>
            <a:ext cx="754380" cy="50292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CC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 sz="1980" b="1"/>
          </a:p>
        </p:txBody>
      </p:sp>
      <p:sp>
        <p:nvSpPr>
          <p:cNvPr id="30" name="AutoShape 46"/>
          <p:cNvSpPr>
            <a:spLocks noChangeArrowheads="1"/>
          </p:cNvSpPr>
          <p:nvPr/>
        </p:nvSpPr>
        <p:spPr bwMode="auto">
          <a:xfrm>
            <a:off x="7241938" y="2880360"/>
            <a:ext cx="2346960" cy="58674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 sz="1980" b="1"/>
          </a:p>
        </p:txBody>
      </p:sp>
      <p:sp>
        <p:nvSpPr>
          <p:cNvPr id="31" name="Text Box 47"/>
          <p:cNvSpPr txBox="1">
            <a:spLocks noChangeArrowheads="1"/>
          </p:cNvSpPr>
          <p:nvPr/>
        </p:nvSpPr>
        <p:spPr bwMode="auto">
          <a:xfrm>
            <a:off x="8219838" y="2979896"/>
            <a:ext cx="396262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AR" sz="1980" b="1"/>
              <a:t>A </a:t>
            </a:r>
          </a:p>
        </p:txBody>
      </p:sp>
      <p:sp>
        <p:nvSpPr>
          <p:cNvPr id="32" name="AutoShape 48"/>
          <p:cNvSpPr>
            <a:spLocks noChangeArrowheads="1"/>
          </p:cNvSpPr>
          <p:nvPr/>
        </p:nvSpPr>
        <p:spPr bwMode="auto">
          <a:xfrm>
            <a:off x="6068458" y="2880360"/>
            <a:ext cx="754380" cy="50292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CC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 sz="1980" b="1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2348946" y="1953429"/>
            <a:ext cx="6307760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AR" sz="2640" b="1" dirty="0">
                <a:latin typeface="Times New Roman" pitchFamily="18" charset="0"/>
                <a:cs typeface="Times New Roman" pitchFamily="18" charset="0"/>
              </a:rPr>
              <a:t>En relación con organización y mercadeo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81725" y="1387581"/>
            <a:ext cx="60468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Cambios de Paradigmas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imagesCAWXM1W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4940" y="6233160"/>
            <a:ext cx="1424940" cy="1218373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32169" y="1396707"/>
            <a:ext cx="67056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s-AR" sz="3520" b="1" dirty="0">
                <a:latin typeface="Times New Roman" pitchFamily="18" charset="0"/>
                <a:cs typeface="Times New Roman" pitchFamily="18" charset="0"/>
              </a:rPr>
              <a:t>¿Qué hace a Marketing Diferente ?</a:t>
            </a:r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3185160" y="2712720"/>
            <a:ext cx="1089660" cy="1173480"/>
          </a:xfrm>
          <a:prstGeom prst="ellipse">
            <a:avLst/>
          </a:prstGeom>
          <a:solidFill>
            <a:srgbClr val="CCCC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980"/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3185160" y="4137660"/>
            <a:ext cx="1089660" cy="1173480"/>
          </a:xfrm>
          <a:prstGeom prst="ellipse">
            <a:avLst/>
          </a:prstGeom>
          <a:solidFill>
            <a:srgbClr val="66FF66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980"/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7040880" y="5227320"/>
            <a:ext cx="1676400" cy="1760220"/>
          </a:xfrm>
          <a:prstGeom prst="ellipse">
            <a:avLst/>
          </a:prstGeom>
          <a:solidFill>
            <a:srgbClr val="FFFF66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980" b="1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7376160" y="5394960"/>
            <a:ext cx="1089660" cy="134112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980" b="1"/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4358640" y="3131820"/>
            <a:ext cx="3017520" cy="502920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FFFF66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980"/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4358640" y="4389120"/>
            <a:ext cx="3017520" cy="502920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FFFF66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980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flipV="1">
            <a:off x="4274820" y="5646420"/>
            <a:ext cx="2766060" cy="4191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1980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 flipH="1" flipV="1">
            <a:off x="4274820" y="6316980"/>
            <a:ext cx="2682240" cy="33528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1980"/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3688080" y="3383280"/>
            <a:ext cx="502920" cy="419100"/>
          </a:xfrm>
          <a:prstGeom prst="ellipse">
            <a:avLst/>
          </a:prstGeom>
          <a:solidFill>
            <a:srgbClr val="00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980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 flipH="1">
            <a:off x="3520440" y="4221480"/>
            <a:ext cx="502920" cy="10058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980"/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4204971" y="1874520"/>
            <a:ext cx="1915909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640" b="1" dirty="0" err="1">
                <a:latin typeface="Times New Roman" pitchFamily="18" charset="0"/>
                <a:cs typeface="Times New Roman" pitchFamily="18" charset="0"/>
              </a:rPr>
              <a:t>Orientación</a:t>
            </a:r>
            <a:endParaRPr lang="en-US" sz="264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1557656" y="3048000"/>
            <a:ext cx="1419171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980" b="1">
                <a:latin typeface="Times New Roman" pitchFamily="18" charset="0"/>
                <a:cs typeface="Times New Roman" pitchFamily="18" charset="0"/>
              </a:rPr>
              <a:t>Producción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1557655" y="4305300"/>
            <a:ext cx="908326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980" b="1">
                <a:latin typeface="Times New Roman" pitchFamily="18" charset="0"/>
                <a:cs typeface="Times New Roman" pitchFamily="18" charset="0"/>
              </a:rPr>
              <a:t>Ventas</a:t>
            </a: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1508760" y="5862955"/>
            <a:ext cx="1340432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980" b="1">
                <a:latin typeface="Times New Roman" pitchFamily="18" charset="0"/>
                <a:cs typeface="Times New Roman" pitchFamily="18" charset="0"/>
              </a:rPr>
              <a:t>Marketing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3431382" y="6023610"/>
            <a:ext cx="1016625" cy="29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320"/>
              <a:t>Consumidor</a:t>
            </a: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7538562" y="4390867"/>
            <a:ext cx="1460656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980" b="1"/>
              <a:t>Consumidor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7543800" y="3133567"/>
            <a:ext cx="1460656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980" b="1" dirty="0" err="1"/>
              <a:t>Consumidor</a:t>
            </a:r>
            <a:endParaRPr lang="en-US" sz="1980" b="1" dirty="0"/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 rot="3073782">
            <a:off x="7730533" y="5683791"/>
            <a:ext cx="972895" cy="29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320" b="1"/>
              <a:t>Producción</a:t>
            </a: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 rot="3073782">
            <a:off x="7213538" y="6137815"/>
            <a:ext cx="896271" cy="29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320" b="1"/>
              <a:t>Mercadeo</a:t>
            </a:r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3688080" y="3467100"/>
            <a:ext cx="488852" cy="29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320"/>
              <a:t>Ven.</a:t>
            </a: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3436620" y="2964180"/>
            <a:ext cx="550600" cy="29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320"/>
              <a:t>Prod.</a:t>
            </a:r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3688080" y="4757579"/>
            <a:ext cx="488852" cy="29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320"/>
              <a:t>Ven.</a:t>
            </a: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3268980" y="4422299"/>
            <a:ext cx="550600" cy="29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320"/>
              <a:t>Prod.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2385458" y="46796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>
                <a:latin typeface="Times New Roman" pitchFamily="18" charset="0"/>
                <a:cs typeface="Times New Roman" pitchFamily="18" charset="0"/>
              </a:rPr>
              <a:t>La Formula del Futuro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4940" y="3358985"/>
            <a:ext cx="561594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920" b="1" dirty="0">
                <a:latin typeface="Times New Roman" pitchFamily="18" charset="0"/>
                <a:cs typeface="Times New Roman" pitchFamily="18" charset="0"/>
              </a:rPr>
              <a:t>½ x 2 x 3</a:t>
            </a:r>
          </a:p>
        </p:txBody>
      </p:sp>
      <p:sp>
        <p:nvSpPr>
          <p:cNvPr id="4" name="Right Arrow 3"/>
          <p:cNvSpPr/>
          <p:nvPr/>
        </p:nvSpPr>
        <p:spPr>
          <a:xfrm rot="16200000">
            <a:off x="1508760" y="4808220"/>
            <a:ext cx="586740" cy="5867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920"/>
          </a:p>
        </p:txBody>
      </p:sp>
      <p:sp>
        <p:nvSpPr>
          <p:cNvPr id="5" name="Right Arrow 4"/>
          <p:cNvSpPr/>
          <p:nvPr/>
        </p:nvSpPr>
        <p:spPr>
          <a:xfrm rot="16200000">
            <a:off x="2849880" y="4892040"/>
            <a:ext cx="1089660" cy="7543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920"/>
          </a:p>
        </p:txBody>
      </p:sp>
      <p:sp>
        <p:nvSpPr>
          <p:cNvPr id="6" name="Right Arrow 5"/>
          <p:cNvSpPr/>
          <p:nvPr/>
        </p:nvSpPr>
        <p:spPr>
          <a:xfrm rot="16200000">
            <a:off x="4023362" y="5478779"/>
            <a:ext cx="1927859" cy="7543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920"/>
          </a:p>
        </p:txBody>
      </p:sp>
      <p:pic>
        <p:nvPicPr>
          <p:cNvPr id="7" name="Picture 6" descr="imagesZ6D3KIA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3580" y="1874520"/>
            <a:ext cx="3520440" cy="25816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08760" y="4456975"/>
            <a:ext cx="7795260" cy="167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760220" y="2796540"/>
            <a:ext cx="343662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AR" sz="2640" b="1" dirty="0">
                <a:latin typeface="Times New Roman" pitchFamily="18" charset="0"/>
                <a:cs typeface="Times New Roman" pitchFamily="18" charset="0"/>
              </a:rPr>
              <a:t>La nueva organización</a:t>
            </a:r>
          </a:p>
          <a:p>
            <a:pPr algn="ctr"/>
            <a:r>
              <a:rPr lang="es-AR" sz="2640" b="1" dirty="0">
                <a:latin typeface="Times New Roman" pitchFamily="18" charset="0"/>
                <a:cs typeface="Times New Roman" pitchFamily="18" charset="0"/>
              </a:rPr>
              <a:t>“Virtualidad”</a:t>
            </a:r>
          </a:p>
        </p:txBody>
      </p:sp>
      <p:pic>
        <p:nvPicPr>
          <p:cNvPr id="10" name="Picture 8" descr="Truch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3075" y="4724400"/>
            <a:ext cx="3010945" cy="2011680"/>
          </a:xfrm>
          <a:prstGeom prst="rect">
            <a:avLst/>
          </a:prstGeom>
          <a:noFill/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688080" y="6987540"/>
            <a:ext cx="343662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AR" sz="2640" b="1" dirty="0">
                <a:latin typeface="Times New Roman" pitchFamily="18" charset="0"/>
                <a:cs typeface="Times New Roman" pitchFamily="18" charset="0"/>
              </a:rPr>
              <a:t>Sin necesidad de estar en el mismo</a:t>
            </a:r>
          </a:p>
          <a:p>
            <a:pPr algn="ctr"/>
            <a:r>
              <a:rPr lang="es-AR" sz="2640" b="1" dirty="0">
                <a:latin typeface="Times New Roman" pitchFamily="18" charset="0"/>
                <a:cs typeface="Times New Roman" pitchFamily="18" charset="0"/>
              </a:rPr>
              <a:t> lugar en el mimo tiempo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6517" y="140412"/>
            <a:ext cx="28676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400" b="1" dirty="0"/>
              <a:t>El Ejecutivo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1771650" y="2964180"/>
            <a:ext cx="4023360" cy="31013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101283" tIns="50642" rIns="101283" bIns="50642" numCol="1" anchor="t" anchorCtr="0" compatLnSpc="1">
            <a:prstTxWarp prst="textNoShape">
              <a:avLst/>
            </a:prstTxWarp>
          </a:bodyPr>
          <a:lstStyle/>
          <a:p>
            <a:pPr marL="377190" indent="-377190" defTabSz="1005840">
              <a:spcBef>
                <a:spcPct val="20000"/>
              </a:spcBef>
              <a:defRPr/>
            </a:pP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Táctico</a:t>
            </a:r>
          </a:p>
          <a:p>
            <a:pPr marL="377190" indent="-377190" defTabSz="1005840">
              <a:spcBef>
                <a:spcPct val="20000"/>
              </a:spcBef>
              <a:defRPr/>
            </a:pP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Administrador Objetivos</a:t>
            </a:r>
          </a:p>
          <a:p>
            <a:pPr marL="377190" indent="-377190" defTabSz="1005840">
              <a:spcBef>
                <a:spcPct val="20000"/>
              </a:spcBef>
              <a:defRPr/>
            </a:pP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Especialista</a:t>
            </a:r>
          </a:p>
          <a:p>
            <a:pPr marL="377190" indent="-377190" defTabSz="1005840">
              <a:spcBef>
                <a:spcPct val="20000"/>
              </a:spcBef>
              <a:defRPr/>
            </a:pP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PrimerVendedor</a:t>
            </a:r>
          </a:p>
          <a:p>
            <a:pPr marL="377190" indent="-377190" defTabSz="1005840">
              <a:spcBef>
                <a:spcPct val="20000"/>
              </a:spcBef>
              <a:defRPr/>
            </a:pP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Progresista</a:t>
            </a:r>
          </a:p>
          <a:p>
            <a:pPr marL="377190" indent="-377190" defTabSz="1005840">
              <a:spcBef>
                <a:spcPct val="20000"/>
              </a:spcBef>
              <a:defRPr/>
            </a:pP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Conductor de Comités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393180" y="2964180"/>
            <a:ext cx="3310890" cy="3101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283" tIns="50642" rIns="101283" bIns="50642"/>
          <a:lstStyle/>
          <a:p>
            <a:pPr marL="377190" indent="-377190">
              <a:spcBef>
                <a:spcPct val="20000"/>
              </a:spcBef>
            </a:pP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Estratega</a:t>
            </a:r>
          </a:p>
          <a:p>
            <a:pPr marL="377190" indent="-377190">
              <a:spcBef>
                <a:spcPct val="20000"/>
              </a:spcBef>
            </a:pP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Adm. Procesos</a:t>
            </a:r>
          </a:p>
          <a:p>
            <a:pPr marL="377190" indent="-377190">
              <a:spcBef>
                <a:spcPct val="20000"/>
              </a:spcBef>
            </a:pP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Interdisciplinario</a:t>
            </a:r>
          </a:p>
          <a:p>
            <a:pPr marL="377190" indent="-377190">
              <a:spcBef>
                <a:spcPct val="20000"/>
              </a:spcBef>
            </a:pP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Emprendedor </a:t>
            </a:r>
          </a:p>
          <a:p>
            <a:pPr marL="377190" indent="-377190">
              <a:spcBef>
                <a:spcPct val="20000"/>
              </a:spcBef>
            </a:pP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Desarrollista</a:t>
            </a:r>
          </a:p>
          <a:p>
            <a:pPr marL="377190" indent="-377190">
              <a:spcBef>
                <a:spcPct val="20000"/>
              </a:spcBef>
            </a:pP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Coordinador esfuerzos</a:t>
            </a:r>
            <a:endParaRPr lang="pt-BR" sz="24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1348740" y="3088958"/>
            <a:ext cx="335280" cy="25146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98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1348740" y="3591878"/>
            <a:ext cx="335280" cy="25146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98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1348740" y="4026218"/>
            <a:ext cx="335280" cy="25146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98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14"/>
          <p:cNvSpPr>
            <a:spLocks noChangeArrowheads="1"/>
          </p:cNvSpPr>
          <p:nvPr/>
        </p:nvSpPr>
        <p:spPr bwMode="auto">
          <a:xfrm>
            <a:off x="1348740" y="4454843"/>
            <a:ext cx="335280" cy="25146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98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1348740" y="4912043"/>
            <a:ext cx="335280" cy="25146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98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16"/>
          <p:cNvSpPr>
            <a:spLocks noChangeArrowheads="1"/>
          </p:cNvSpPr>
          <p:nvPr/>
        </p:nvSpPr>
        <p:spPr bwMode="auto">
          <a:xfrm>
            <a:off x="1348740" y="5323523"/>
            <a:ext cx="335280" cy="25146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98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1468596" y="6316982"/>
            <a:ext cx="6560662" cy="634023"/>
            <a:chOff x="720" y="3664"/>
            <a:chExt cx="3757" cy="590"/>
          </a:xfrm>
        </p:grpSpPr>
        <p:sp>
          <p:nvSpPr>
            <p:cNvPr id="23" name="Rectangle 2"/>
            <p:cNvSpPr>
              <a:spLocks noChangeArrowheads="1"/>
            </p:cNvSpPr>
            <p:nvPr/>
          </p:nvSpPr>
          <p:spPr bwMode="auto">
            <a:xfrm>
              <a:off x="720" y="3936"/>
              <a:ext cx="12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98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Rectangle 3"/>
            <p:cNvSpPr>
              <a:spLocks noChangeArrowheads="1"/>
            </p:cNvSpPr>
            <p:nvPr/>
          </p:nvSpPr>
          <p:spPr bwMode="auto">
            <a:xfrm>
              <a:off x="2256" y="3936"/>
              <a:ext cx="18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98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 Box 34"/>
            <p:cNvSpPr txBox="1">
              <a:spLocks noChangeArrowheads="1"/>
            </p:cNvSpPr>
            <p:nvPr/>
          </p:nvSpPr>
          <p:spPr bwMode="auto">
            <a:xfrm>
              <a:off x="1632" y="3664"/>
              <a:ext cx="2845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AR" sz="352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Conocer el Tema a fondo</a:t>
              </a:r>
            </a:p>
          </p:txBody>
        </p:sp>
        <p:sp>
          <p:nvSpPr>
            <p:cNvPr id="26" name="AutoShape 35"/>
            <p:cNvSpPr>
              <a:spLocks noChangeArrowheads="1"/>
            </p:cNvSpPr>
            <p:nvPr/>
          </p:nvSpPr>
          <p:spPr bwMode="auto">
            <a:xfrm>
              <a:off x="1104" y="3834"/>
              <a:ext cx="432" cy="288"/>
            </a:xfrm>
            <a:prstGeom prst="rightArrow">
              <a:avLst>
                <a:gd name="adj1" fmla="val 50000"/>
                <a:gd name="adj2" fmla="val 40625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98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974025" y="2017866"/>
            <a:ext cx="12547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Ayer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84125" y="2017866"/>
            <a:ext cx="11078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Hoy</a:t>
            </a:r>
          </a:p>
        </p:txBody>
      </p:sp>
      <p:sp>
        <p:nvSpPr>
          <p:cNvPr id="29" name="Oval 28"/>
          <p:cNvSpPr/>
          <p:nvPr/>
        </p:nvSpPr>
        <p:spPr>
          <a:xfrm>
            <a:off x="1508760" y="2273662"/>
            <a:ext cx="419100" cy="3352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sp>
        <p:nvSpPr>
          <p:cNvPr id="30" name="Oval 29"/>
          <p:cNvSpPr/>
          <p:nvPr/>
        </p:nvSpPr>
        <p:spPr>
          <a:xfrm>
            <a:off x="6118860" y="2261689"/>
            <a:ext cx="419100" cy="3352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sp>
        <p:nvSpPr>
          <p:cNvPr id="31" name="AutoShape 11">
            <a:extLst>
              <a:ext uri="{FF2B5EF4-FFF2-40B4-BE49-F238E27FC236}">
                <a16:creationId xmlns:a16="http://schemas.microsoft.com/office/drawing/2014/main" id="{FBBA837C-6911-480C-B24D-F1207140E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8830" y="3081338"/>
            <a:ext cx="335280" cy="25146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98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AutoShape 12">
            <a:extLst>
              <a:ext uri="{FF2B5EF4-FFF2-40B4-BE49-F238E27FC236}">
                <a16:creationId xmlns:a16="http://schemas.microsoft.com/office/drawing/2014/main" id="{5BC27929-1E0F-45AA-B3F5-3F4BBEE2C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8830" y="3584258"/>
            <a:ext cx="335280" cy="25146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98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AutoShape 13">
            <a:extLst>
              <a:ext uri="{FF2B5EF4-FFF2-40B4-BE49-F238E27FC236}">
                <a16:creationId xmlns:a16="http://schemas.microsoft.com/office/drawing/2014/main" id="{6BE7964F-BD47-4532-8419-EF4DD1FA4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8830" y="4018598"/>
            <a:ext cx="335280" cy="25146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98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AutoShape 14">
            <a:extLst>
              <a:ext uri="{FF2B5EF4-FFF2-40B4-BE49-F238E27FC236}">
                <a16:creationId xmlns:a16="http://schemas.microsoft.com/office/drawing/2014/main" id="{658DFAC9-EFDF-4FCD-A66E-AA4FA3CE0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8830" y="4447223"/>
            <a:ext cx="335280" cy="25146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98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AutoShape 15">
            <a:extLst>
              <a:ext uri="{FF2B5EF4-FFF2-40B4-BE49-F238E27FC236}">
                <a16:creationId xmlns:a16="http://schemas.microsoft.com/office/drawing/2014/main" id="{46F3D346-798D-47BD-8CB9-C0596C4F3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8830" y="4904423"/>
            <a:ext cx="335280" cy="25146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98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AutoShape 16">
            <a:extLst>
              <a:ext uri="{FF2B5EF4-FFF2-40B4-BE49-F238E27FC236}">
                <a16:creationId xmlns:a16="http://schemas.microsoft.com/office/drawing/2014/main" id="{E658FEFB-937B-48FC-9118-A6F8910EB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8830" y="5315903"/>
            <a:ext cx="335280" cy="25146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98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2029480" y="2964180"/>
            <a:ext cx="4023360" cy="31013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101283" tIns="50642" rIns="101283" bIns="50642" numCol="1" anchor="t" anchorCtr="0" compatLnSpc="1">
            <a:prstTxWarp prst="textNoShape">
              <a:avLst/>
            </a:prstTxWarp>
          </a:bodyPr>
          <a:lstStyle/>
          <a:p>
            <a:pPr marL="377190" indent="-377190" defTabSz="1005840">
              <a:spcBef>
                <a:spcPct val="20000"/>
              </a:spcBef>
              <a:defRPr/>
            </a:pPr>
            <a:r>
              <a:rPr lang="es-A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Status Institucional</a:t>
            </a:r>
          </a:p>
          <a:p>
            <a:pPr marL="377190" indent="-377190" defTabSz="1005840">
              <a:spcBef>
                <a:spcPct val="20000"/>
              </a:spcBef>
              <a:defRPr/>
            </a:pPr>
            <a:r>
              <a:rPr lang="es-A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Liderazgo de empuje</a:t>
            </a:r>
          </a:p>
          <a:p>
            <a:pPr marL="377190" indent="-377190" defTabSz="1005840">
              <a:spcBef>
                <a:spcPct val="20000"/>
              </a:spcBef>
              <a:defRPr/>
            </a:pPr>
            <a:r>
              <a:rPr lang="es-A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Respeto por conocimiento</a:t>
            </a:r>
          </a:p>
          <a:p>
            <a:pPr marL="377190" indent="-377190" defTabSz="1005840">
              <a:spcBef>
                <a:spcPct val="20000"/>
              </a:spcBef>
              <a:defRPr/>
            </a:pPr>
            <a:r>
              <a:rPr lang="es-A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Capacitador</a:t>
            </a:r>
          </a:p>
          <a:p>
            <a:pPr marL="377190" indent="-377190" defTabSz="1005840">
              <a:spcBef>
                <a:spcPct val="20000"/>
              </a:spcBef>
              <a:defRPr/>
            </a:pPr>
            <a:r>
              <a:rPr lang="es-A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Activo</a:t>
            </a:r>
          </a:p>
          <a:p>
            <a:pPr marL="377190" indent="-377190" defTabSz="1005840">
              <a:spcBef>
                <a:spcPct val="20000"/>
              </a:spcBef>
              <a:defRPr/>
            </a:pPr>
            <a:r>
              <a:rPr lang="es-A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Bilingüe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365443" y="2964180"/>
            <a:ext cx="3688080" cy="3101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283" tIns="50642" rIns="101283" bIns="50642"/>
          <a:lstStyle/>
          <a:p>
            <a:pPr marL="377190" indent="-377190">
              <a:spcBef>
                <a:spcPct val="20000"/>
              </a:spcBef>
            </a:pPr>
            <a:r>
              <a:rPr lang="es-A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Status Personal</a:t>
            </a:r>
          </a:p>
          <a:p>
            <a:pPr marL="377190" indent="-377190">
              <a:spcBef>
                <a:spcPct val="20000"/>
              </a:spcBef>
            </a:pPr>
            <a:r>
              <a:rPr lang="es-A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Liderazgo de arrastre</a:t>
            </a:r>
          </a:p>
          <a:p>
            <a:pPr marL="377190" indent="-377190">
              <a:spcBef>
                <a:spcPct val="20000"/>
              </a:spcBef>
            </a:pPr>
            <a:r>
              <a:rPr lang="es-A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Respeto por inteligencia</a:t>
            </a:r>
          </a:p>
          <a:p>
            <a:pPr marL="377190" indent="-377190">
              <a:spcBef>
                <a:spcPct val="20000"/>
              </a:spcBef>
            </a:pPr>
            <a:r>
              <a:rPr lang="es-A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Formador </a:t>
            </a:r>
          </a:p>
          <a:p>
            <a:pPr marL="377190" indent="-377190">
              <a:spcBef>
                <a:spcPct val="20000"/>
              </a:spcBef>
            </a:pPr>
            <a:r>
              <a:rPr lang="es-A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Proactivo</a:t>
            </a:r>
          </a:p>
          <a:p>
            <a:pPr marL="377190" indent="-377190">
              <a:spcBef>
                <a:spcPct val="20000"/>
              </a:spcBef>
            </a:pPr>
            <a:r>
              <a:rPr lang="es-A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Multilingüe</a:t>
            </a:r>
            <a:endParaRPr lang="es-AR" sz="24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1468596" y="6316982"/>
            <a:ext cx="6560662" cy="634023"/>
            <a:chOff x="720" y="3664"/>
            <a:chExt cx="3757" cy="590"/>
          </a:xfrm>
        </p:grpSpPr>
        <p:sp>
          <p:nvSpPr>
            <p:cNvPr id="19" name="Rectangle 2"/>
            <p:cNvSpPr>
              <a:spLocks noChangeArrowheads="1"/>
            </p:cNvSpPr>
            <p:nvPr/>
          </p:nvSpPr>
          <p:spPr bwMode="auto">
            <a:xfrm>
              <a:off x="720" y="3936"/>
              <a:ext cx="12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 sz="198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Rectangle 3"/>
            <p:cNvSpPr>
              <a:spLocks noChangeArrowheads="1"/>
            </p:cNvSpPr>
            <p:nvPr/>
          </p:nvSpPr>
          <p:spPr bwMode="auto">
            <a:xfrm>
              <a:off x="2256" y="3936"/>
              <a:ext cx="18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 sz="198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 Box 34"/>
            <p:cNvSpPr txBox="1">
              <a:spLocks noChangeArrowheads="1"/>
            </p:cNvSpPr>
            <p:nvPr/>
          </p:nvSpPr>
          <p:spPr bwMode="auto">
            <a:xfrm>
              <a:off x="1632" y="3664"/>
              <a:ext cx="2845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AR" sz="352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Conocer el Tema a fondo</a:t>
              </a:r>
            </a:p>
          </p:txBody>
        </p:sp>
        <p:sp>
          <p:nvSpPr>
            <p:cNvPr id="22" name="AutoShape 35"/>
            <p:cNvSpPr>
              <a:spLocks noChangeArrowheads="1"/>
            </p:cNvSpPr>
            <p:nvPr/>
          </p:nvSpPr>
          <p:spPr bwMode="auto">
            <a:xfrm>
              <a:off x="1104" y="3834"/>
              <a:ext cx="432" cy="288"/>
            </a:xfrm>
            <a:prstGeom prst="rightArrow">
              <a:avLst>
                <a:gd name="adj1" fmla="val 50000"/>
                <a:gd name="adj2" fmla="val 40625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 sz="198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048975" y="2017866"/>
            <a:ext cx="12547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400" b="1">
                <a:solidFill>
                  <a:schemeClr val="tx2">
                    <a:lumMod val="60000"/>
                    <a:lumOff val="40000"/>
                  </a:schemeClr>
                </a:solidFill>
              </a:rPr>
              <a:t>Ayer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59075" y="2017866"/>
            <a:ext cx="11078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400" b="1">
                <a:solidFill>
                  <a:schemeClr val="tx2">
                    <a:lumMod val="60000"/>
                    <a:lumOff val="40000"/>
                  </a:schemeClr>
                </a:solidFill>
              </a:rPr>
              <a:t>Hoy</a:t>
            </a:r>
          </a:p>
        </p:txBody>
      </p:sp>
      <p:sp>
        <p:nvSpPr>
          <p:cNvPr id="25" name="Oval 24"/>
          <p:cNvSpPr/>
          <p:nvPr/>
        </p:nvSpPr>
        <p:spPr>
          <a:xfrm>
            <a:off x="1583710" y="2273662"/>
            <a:ext cx="419100" cy="3352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980"/>
          </a:p>
        </p:txBody>
      </p:sp>
      <p:sp>
        <p:nvSpPr>
          <p:cNvPr id="26" name="Oval 25"/>
          <p:cNvSpPr/>
          <p:nvPr/>
        </p:nvSpPr>
        <p:spPr>
          <a:xfrm>
            <a:off x="6193810" y="2261689"/>
            <a:ext cx="419100" cy="3352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980"/>
          </a:p>
        </p:txBody>
      </p:sp>
      <p:sp>
        <p:nvSpPr>
          <p:cNvPr id="28" name="TextBox 27"/>
          <p:cNvSpPr txBox="1"/>
          <p:nvPr/>
        </p:nvSpPr>
        <p:spPr>
          <a:xfrm>
            <a:off x="2631150" y="104802"/>
            <a:ext cx="54063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400" b="1" dirty="0"/>
              <a:t>El Ejecutivo del Futuro</a:t>
            </a:r>
          </a:p>
        </p:txBody>
      </p:sp>
      <p:sp>
        <p:nvSpPr>
          <p:cNvPr id="27" name="AutoShape 11">
            <a:extLst>
              <a:ext uri="{FF2B5EF4-FFF2-40B4-BE49-F238E27FC236}">
                <a16:creationId xmlns:a16="http://schemas.microsoft.com/office/drawing/2014/main" id="{BDA27B1D-DA2C-412F-892F-D41AB1190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40" y="3088958"/>
            <a:ext cx="335280" cy="25146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98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AutoShape 12">
            <a:extLst>
              <a:ext uri="{FF2B5EF4-FFF2-40B4-BE49-F238E27FC236}">
                <a16:creationId xmlns:a16="http://schemas.microsoft.com/office/drawing/2014/main" id="{3F75A465-905A-45A4-B7A7-80EDA2E56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40" y="3591878"/>
            <a:ext cx="335280" cy="25146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98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AutoShape 13">
            <a:extLst>
              <a:ext uri="{FF2B5EF4-FFF2-40B4-BE49-F238E27FC236}">
                <a16:creationId xmlns:a16="http://schemas.microsoft.com/office/drawing/2014/main" id="{5A4DBBDA-B1E3-4B31-A3CE-5490541CF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40" y="4026218"/>
            <a:ext cx="335280" cy="25146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98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AutoShape 14">
            <a:extLst>
              <a:ext uri="{FF2B5EF4-FFF2-40B4-BE49-F238E27FC236}">
                <a16:creationId xmlns:a16="http://schemas.microsoft.com/office/drawing/2014/main" id="{4265E7AE-161A-461A-BE45-B32F0C418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40" y="4454843"/>
            <a:ext cx="335280" cy="25146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98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AutoShape 15">
            <a:extLst>
              <a:ext uri="{FF2B5EF4-FFF2-40B4-BE49-F238E27FC236}">
                <a16:creationId xmlns:a16="http://schemas.microsoft.com/office/drawing/2014/main" id="{1FA592E1-D86D-4DF8-B3E7-6667A3188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40" y="4912043"/>
            <a:ext cx="335280" cy="25146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98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AutoShape 16">
            <a:extLst>
              <a:ext uri="{FF2B5EF4-FFF2-40B4-BE49-F238E27FC236}">
                <a16:creationId xmlns:a16="http://schemas.microsoft.com/office/drawing/2014/main" id="{7998779F-BB03-459A-803F-0E4F8DC28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40" y="5323523"/>
            <a:ext cx="335280" cy="25146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98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AutoShape 11">
            <a:extLst>
              <a:ext uri="{FF2B5EF4-FFF2-40B4-BE49-F238E27FC236}">
                <a16:creationId xmlns:a16="http://schemas.microsoft.com/office/drawing/2014/main" id="{5CB948C8-654C-4FC7-9A20-1AD63847D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8820" y="3092768"/>
            <a:ext cx="335280" cy="25146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98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AutoShape 12">
            <a:extLst>
              <a:ext uri="{FF2B5EF4-FFF2-40B4-BE49-F238E27FC236}">
                <a16:creationId xmlns:a16="http://schemas.microsoft.com/office/drawing/2014/main" id="{E13F0A4F-BAC5-4417-800C-86C093F21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8820" y="3595688"/>
            <a:ext cx="335280" cy="25146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98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AutoShape 13">
            <a:extLst>
              <a:ext uri="{FF2B5EF4-FFF2-40B4-BE49-F238E27FC236}">
                <a16:creationId xmlns:a16="http://schemas.microsoft.com/office/drawing/2014/main" id="{174C38BB-9E01-4A43-8AD6-B8CDC242D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8820" y="4030028"/>
            <a:ext cx="335280" cy="25146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98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AutoShape 14">
            <a:extLst>
              <a:ext uri="{FF2B5EF4-FFF2-40B4-BE49-F238E27FC236}">
                <a16:creationId xmlns:a16="http://schemas.microsoft.com/office/drawing/2014/main" id="{EA4F6055-7F42-4FAC-89CB-4E1018AC5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8820" y="4458653"/>
            <a:ext cx="335280" cy="25146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98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AutoShape 15">
            <a:extLst>
              <a:ext uri="{FF2B5EF4-FFF2-40B4-BE49-F238E27FC236}">
                <a16:creationId xmlns:a16="http://schemas.microsoft.com/office/drawing/2014/main" id="{60B0810A-DEAE-4ED0-8994-5A0B42704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8820" y="4915853"/>
            <a:ext cx="335280" cy="25146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98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AutoShape 16">
            <a:extLst>
              <a:ext uri="{FF2B5EF4-FFF2-40B4-BE49-F238E27FC236}">
                <a16:creationId xmlns:a16="http://schemas.microsoft.com/office/drawing/2014/main" id="{E68FBA26-32B5-4C10-B82F-91B964181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8820" y="5327333"/>
            <a:ext cx="335280" cy="25146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98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/>
          <p:cNvSpPr txBox="1">
            <a:spLocks noChangeArrowheads="1"/>
          </p:cNvSpPr>
          <p:nvPr/>
        </p:nvSpPr>
        <p:spPr bwMode="auto">
          <a:xfrm>
            <a:off x="1840230" y="2964180"/>
            <a:ext cx="4023360" cy="40233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101283" tIns="50642" rIns="101283" bIns="50642" numCol="1" anchor="t" anchorCtr="0" compatLnSpc="1">
            <a:prstTxWarp prst="textNoShape">
              <a:avLst/>
            </a:prstTxWarp>
          </a:bodyPr>
          <a:lstStyle/>
          <a:p>
            <a:pPr marL="377190" indent="-377190" defTabSz="1005840">
              <a:spcBef>
                <a:spcPct val="20000"/>
              </a:spcBef>
              <a:defRPr/>
            </a:pP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Proceso administrativo</a:t>
            </a:r>
          </a:p>
          <a:p>
            <a:pPr marL="377190" indent="-377190" defTabSz="1005840">
              <a:spcBef>
                <a:spcPct val="20000"/>
              </a:spcBef>
              <a:defRPr/>
            </a:pP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Albores Informática</a:t>
            </a:r>
          </a:p>
          <a:p>
            <a:pPr marL="377190" indent="-377190" defTabSz="1005840">
              <a:spcBef>
                <a:spcPct val="20000"/>
              </a:spcBef>
              <a:defRPr/>
            </a:pP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Albores Admin. RRHH</a:t>
            </a:r>
          </a:p>
          <a:p>
            <a:pPr marL="377190" indent="-377190" defTabSz="1005840">
              <a:spcBef>
                <a:spcPct val="20000"/>
              </a:spcBef>
              <a:defRPr/>
            </a:pP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Empleo - Eficacia</a:t>
            </a:r>
          </a:p>
          <a:p>
            <a:pPr marL="377190" indent="-377190" defTabSz="1005840">
              <a:spcBef>
                <a:spcPct val="20000"/>
              </a:spcBef>
              <a:defRPr/>
            </a:pP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Organización Piramidal</a:t>
            </a:r>
          </a:p>
          <a:p>
            <a:pPr marL="377190" indent="-377190" defTabSz="1005840">
              <a:spcBef>
                <a:spcPct val="20000"/>
              </a:spcBef>
              <a:defRPr/>
            </a:pP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Capacitación  </a:t>
            </a:r>
          </a:p>
          <a:p>
            <a:pPr marL="377190" indent="-377190" defTabSz="1005840">
              <a:spcBef>
                <a:spcPct val="20000"/>
              </a:spcBef>
              <a:defRPr/>
            </a:pP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Organización/Sistema</a:t>
            </a:r>
          </a:p>
          <a:p>
            <a:pPr marL="377190" indent="-377190" defTabSz="1005840">
              <a:spcBef>
                <a:spcPct val="20000"/>
              </a:spcBef>
              <a:defRPr/>
            </a:pP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Desarrollo Tecnológico</a:t>
            </a:r>
            <a:endParaRPr lang="pt-BR" sz="24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6315710" y="2964180"/>
            <a:ext cx="3674110" cy="402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283" tIns="50642" rIns="101283" bIns="50642"/>
          <a:lstStyle/>
          <a:p>
            <a:pPr marL="377190" indent="-377190">
              <a:spcBef>
                <a:spcPct val="20000"/>
              </a:spcBef>
            </a:pP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Proceso Sinérgico</a:t>
            </a:r>
          </a:p>
          <a:p>
            <a:pPr marL="377190" indent="-377190">
              <a:spcBef>
                <a:spcPct val="20000"/>
              </a:spcBef>
            </a:pP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Organización Inteligente</a:t>
            </a:r>
          </a:p>
          <a:p>
            <a:pPr marL="377190" indent="-377190">
              <a:spcBef>
                <a:spcPct val="20000"/>
              </a:spcBef>
            </a:pP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Couching</a:t>
            </a:r>
          </a:p>
          <a:p>
            <a:pPr marL="377190" indent="-377190">
              <a:spcBef>
                <a:spcPct val="20000"/>
              </a:spcBef>
            </a:pP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Empleo Eficiencia</a:t>
            </a:r>
          </a:p>
          <a:p>
            <a:pPr marL="377190" indent="-377190">
              <a:spcBef>
                <a:spcPct val="20000"/>
              </a:spcBef>
            </a:pP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Org. Horizontal </a:t>
            </a:r>
          </a:p>
          <a:p>
            <a:pPr marL="377190" indent="-377190">
              <a:spcBef>
                <a:spcPct val="20000"/>
              </a:spcBef>
            </a:pP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Continuing Education</a:t>
            </a:r>
          </a:p>
          <a:p>
            <a:pPr marL="377190" indent="-377190">
              <a:spcBef>
                <a:spcPct val="20000"/>
              </a:spcBef>
            </a:pP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Inter, Intra y Extranet</a:t>
            </a:r>
          </a:p>
          <a:p>
            <a:pPr marL="377190" indent="-377190">
              <a:spcBef>
                <a:spcPct val="20000"/>
              </a:spcBef>
            </a:pP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Empatía – “Analitics”</a:t>
            </a:r>
            <a:endParaRPr lang="pt-BR" sz="24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74025" y="1874521"/>
            <a:ext cx="12547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Ayer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584125" y="1850226"/>
            <a:ext cx="29075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Hoy/Futuro</a:t>
            </a:r>
          </a:p>
        </p:txBody>
      </p:sp>
      <p:sp>
        <p:nvSpPr>
          <p:cNvPr id="42" name="Oval 41"/>
          <p:cNvSpPr/>
          <p:nvPr/>
        </p:nvSpPr>
        <p:spPr>
          <a:xfrm>
            <a:off x="1508760" y="2130316"/>
            <a:ext cx="419100" cy="3352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sp>
        <p:nvSpPr>
          <p:cNvPr id="43" name="Oval 42"/>
          <p:cNvSpPr/>
          <p:nvPr/>
        </p:nvSpPr>
        <p:spPr>
          <a:xfrm>
            <a:off x="6118860" y="2125980"/>
            <a:ext cx="419100" cy="3352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sp>
        <p:nvSpPr>
          <p:cNvPr id="36" name="AutoShape 11">
            <a:extLst>
              <a:ext uri="{FF2B5EF4-FFF2-40B4-BE49-F238E27FC236}">
                <a16:creationId xmlns:a16="http://schemas.microsoft.com/office/drawing/2014/main" id="{3785F128-ADC9-4CA7-9145-1B812A005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40" y="3088958"/>
            <a:ext cx="335280" cy="25146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98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AutoShape 12">
            <a:extLst>
              <a:ext uri="{FF2B5EF4-FFF2-40B4-BE49-F238E27FC236}">
                <a16:creationId xmlns:a16="http://schemas.microsoft.com/office/drawing/2014/main" id="{DCCAC073-C178-4515-8664-3758131AF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40" y="3591878"/>
            <a:ext cx="335280" cy="25146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98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AutoShape 13">
            <a:extLst>
              <a:ext uri="{FF2B5EF4-FFF2-40B4-BE49-F238E27FC236}">
                <a16:creationId xmlns:a16="http://schemas.microsoft.com/office/drawing/2014/main" id="{A3899AE5-93E1-4E00-A8CD-A31A64554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40" y="4026218"/>
            <a:ext cx="335280" cy="25146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98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AutoShape 14">
            <a:extLst>
              <a:ext uri="{FF2B5EF4-FFF2-40B4-BE49-F238E27FC236}">
                <a16:creationId xmlns:a16="http://schemas.microsoft.com/office/drawing/2014/main" id="{C869B6DD-1AFF-4856-B07B-4AD6B4826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40" y="4454843"/>
            <a:ext cx="335280" cy="25146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98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AutoShape 15">
            <a:extLst>
              <a:ext uri="{FF2B5EF4-FFF2-40B4-BE49-F238E27FC236}">
                <a16:creationId xmlns:a16="http://schemas.microsoft.com/office/drawing/2014/main" id="{02DDD29B-E05A-4A55-95EA-CD1A1EC92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40" y="4912043"/>
            <a:ext cx="335280" cy="25146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98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AutoShape 16">
            <a:extLst>
              <a:ext uri="{FF2B5EF4-FFF2-40B4-BE49-F238E27FC236}">
                <a16:creationId xmlns:a16="http://schemas.microsoft.com/office/drawing/2014/main" id="{658FAEB9-FDB2-4252-B71C-2CABF2DF5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40" y="5323523"/>
            <a:ext cx="335280" cy="25146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98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AutoShape 15">
            <a:extLst>
              <a:ext uri="{FF2B5EF4-FFF2-40B4-BE49-F238E27FC236}">
                <a16:creationId xmlns:a16="http://schemas.microsoft.com/office/drawing/2014/main" id="{C9565C49-2D4E-4FC5-9C39-95AD1A4D4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8280" y="5773103"/>
            <a:ext cx="335280" cy="25146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98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AutoShape 16">
            <a:extLst>
              <a:ext uri="{FF2B5EF4-FFF2-40B4-BE49-F238E27FC236}">
                <a16:creationId xmlns:a16="http://schemas.microsoft.com/office/drawing/2014/main" id="{AD4D5116-C88E-4D78-8B1C-FD909CF9B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8280" y="6184583"/>
            <a:ext cx="335280" cy="25146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98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AutoShape 11">
            <a:extLst>
              <a:ext uri="{FF2B5EF4-FFF2-40B4-BE49-F238E27FC236}">
                <a16:creationId xmlns:a16="http://schemas.microsoft.com/office/drawing/2014/main" id="{171EF2CC-95B8-4C3F-A685-E32EEA154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1690" y="3092768"/>
            <a:ext cx="335280" cy="25146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98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AutoShape 12">
            <a:extLst>
              <a:ext uri="{FF2B5EF4-FFF2-40B4-BE49-F238E27FC236}">
                <a16:creationId xmlns:a16="http://schemas.microsoft.com/office/drawing/2014/main" id="{7CD3B720-C9BB-4E8D-9D1C-F08711DE4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1690" y="3595688"/>
            <a:ext cx="335280" cy="25146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98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AutoShape 13">
            <a:extLst>
              <a:ext uri="{FF2B5EF4-FFF2-40B4-BE49-F238E27FC236}">
                <a16:creationId xmlns:a16="http://schemas.microsoft.com/office/drawing/2014/main" id="{A09785BA-A99B-4624-8127-FD9C8E7A5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1690" y="4030028"/>
            <a:ext cx="335280" cy="25146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98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AutoShape 14">
            <a:extLst>
              <a:ext uri="{FF2B5EF4-FFF2-40B4-BE49-F238E27FC236}">
                <a16:creationId xmlns:a16="http://schemas.microsoft.com/office/drawing/2014/main" id="{78CA70CE-364D-4084-ABC2-C91F3AD20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1690" y="4458653"/>
            <a:ext cx="335280" cy="25146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98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AutoShape 15">
            <a:extLst>
              <a:ext uri="{FF2B5EF4-FFF2-40B4-BE49-F238E27FC236}">
                <a16:creationId xmlns:a16="http://schemas.microsoft.com/office/drawing/2014/main" id="{C0AF7D69-A5C2-41B9-B227-13C8D7897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1690" y="4915853"/>
            <a:ext cx="335280" cy="25146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98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AutoShape 16">
            <a:extLst>
              <a:ext uri="{FF2B5EF4-FFF2-40B4-BE49-F238E27FC236}">
                <a16:creationId xmlns:a16="http://schemas.microsoft.com/office/drawing/2014/main" id="{FE73F7B4-92CE-43A5-B863-3531E901D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1690" y="5327333"/>
            <a:ext cx="335280" cy="25146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98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AutoShape 15">
            <a:extLst>
              <a:ext uri="{FF2B5EF4-FFF2-40B4-BE49-F238E27FC236}">
                <a16:creationId xmlns:a16="http://schemas.microsoft.com/office/drawing/2014/main" id="{B9A09333-3C6E-4EE1-BF81-84150A446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6930" y="5776913"/>
            <a:ext cx="335280" cy="25146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98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AutoShape 16">
            <a:extLst>
              <a:ext uri="{FF2B5EF4-FFF2-40B4-BE49-F238E27FC236}">
                <a16:creationId xmlns:a16="http://schemas.microsoft.com/office/drawing/2014/main" id="{0F8779C9-7C0D-48A2-97A7-EA869D00B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6930" y="6188393"/>
            <a:ext cx="335280" cy="25146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98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4BB77AA-FFEF-4AE5-9747-E94C9C2E6220}"/>
              </a:ext>
            </a:extLst>
          </p:cNvPr>
          <p:cNvSpPr txBox="1"/>
          <p:nvPr/>
        </p:nvSpPr>
        <p:spPr>
          <a:xfrm>
            <a:off x="2631150" y="104802"/>
            <a:ext cx="54063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400" b="1" dirty="0"/>
              <a:t>El Ejecutivo del Futuro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1908" y="74822"/>
            <a:ext cx="44132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4800" b="1" dirty="0"/>
              <a:t>Los siete hábitos</a:t>
            </a:r>
            <a:endParaRPr lang="es-AR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2598420" y="2996284"/>
            <a:ext cx="6873240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640" b="1" dirty="0">
                <a:latin typeface="Times New Roman" pitchFamily="18" charset="0"/>
                <a:cs typeface="Times New Roman" pitchFamily="18" charset="0"/>
              </a:rPr>
              <a:t>Ser proactivo </a:t>
            </a:r>
            <a:endParaRPr lang="en-US" sz="264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2640" b="1" dirty="0">
                <a:latin typeface="Times New Roman" pitchFamily="18" charset="0"/>
                <a:cs typeface="Times New Roman" pitchFamily="18" charset="0"/>
              </a:rPr>
              <a:t>Comenzar con un finen mente </a:t>
            </a:r>
          </a:p>
          <a:p>
            <a:r>
              <a:rPr lang="es-ES" sz="2640" b="1" dirty="0">
                <a:latin typeface="Times New Roman" pitchFamily="18" charset="0"/>
                <a:cs typeface="Times New Roman" pitchFamily="18" charset="0"/>
              </a:rPr>
              <a:t>Poner primero lo primero </a:t>
            </a:r>
          </a:p>
          <a:p>
            <a:r>
              <a:rPr lang="es-ES" sz="2640" b="1" dirty="0">
                <a:latin typeface="Times New Roman" pitchFamily="18" charset="0"/>
                <a:cs typeface="Times New Roman" pitchFamily="18" charset="0"/>
              </a:rPr>
              <a:t>Pensar ganar -ganar </a:t>
            </a:r>
          </a:p>
          <a:p>
            <a:r>
              <a:rPr lang="es-ES" sz="2640" b="1" dirty="0">
                <a:latin typeface="Times New Roman" pitchFamily="18" charset="0"/>
                <a:cs typeface="Times New Roman" pitchFamily="18" charset="0"/>
              </a:rPr>
              <a:t>Buscar primero entender, luego ser entendido </a:t>
            </a:r>
          </a:p>
          <a:p>
            <a:r>
              <a:rPr lang="es-ES" sz="2640" b="1" dirty="0">
                <a:latin typeface="Times New Roman" pitchFamily="18" charset="0"/>
                <a:cs typeface="Times New Roman" pitchFamily="18" charset="0"/>
              </a:rPr>
              <a:t>Buscar sinergia </a:t>
            </a:r>
          </a:p>
          <a:p>
            <a:r>
              <a:rPr lang="es-ES" sz="2640" b="1" dirty="0">
                <a:latin typeface="Times New Roman" pitchFamily="18" charset="0"/>
                <a:cs typeface="Times New Roman" pitchFamily="18" charset="0"/>
              </a:rPr>
              <a:t>De la efectividad a la grandeza </a:t>
            </a:r>
          </a:p>
        </p:txBody>
      </p:sp>
      <p:sp>
        <p:nvSpPr>
          <p:cNvPr id="9" name="Rectangle 8"/>
          <p:cNvSpPr/>
          <p:nvPr/>
        </p:nvSpPr>
        <p:spPr>
          <a:xfrm>
            <a:off x="1676400" y="1718497"/>
            <a:ext cx="7795260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640" b="1" dirty="0">
                <a:latin typeface="Times New Roman" pitchFamily="18" charset="0"/>
                <a:cs typeface="Times New Roman" pitchFamily="18" charset="0"/>
              </a:rPr>
              <a:t>El proceso progresivo del cambio. </a:t>
            </a:r>
            <a:endParaRPr lang="en-US" sz="264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095500" y="3016241"/>
            <a:ext cx="335280" cy="3352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80" dirty="0"/>
              <a:t>1</a:t>
            </a:r>
          </a:p>
        </p:txBody>
      </p:sp>
      <p:sp>
        <p:nvSpPr>
          <p:cNvPr id="11" name="Oval 10"/>
          <p:cNvSpPr/>
          <p:nvPr/>
        </p:nvSpPr>
        <p:spPr>
          <a:xfrm>
            <a:off x="2095500" y="3451307"/>
            <a:ext cx="335280" cy="3352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80" dirty="0"/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2095500" y="3870407"/>
            <a:ext cx="335280" cy="3352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80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2095500" y="4257576"/>
            <a:ext cx="335280" cy="3352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80" dirty="0"/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2095500" y="4660711"/>
            <a:ext cx="335280" cy="3352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80" dirty="0"/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2095500" y="5063845"/>
            <a:ext cx="335280" cy="3352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80" dirty="0"/>
              <a:t>6</a:t>
            </a:r>
          </a:p>
        </p:txBody>
      </p:sp>
      <p:sp>
        <p:nvSpPr>
          <p:cNvPr id="16" name="Oval 15"/>
          <p:cNvSpPr/>
          <p:nvPr/>
        </p:nvSpPr>
        <p:spPr>
          <a:xfrm>
            <a:off x="2095500" y="5482945"/>
            <a:ext cx="335280" cy="3352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80" dirty="0"/>
              <a:t>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F65E8F-4772-491E-9652-9F8F4269C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734" y="1697739"/>
            <a:ext cx="2352285" cy="2822742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F03D4C-FD65-40A1-B477-C3ECEE4A5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749" y="4885766"/>
            <a:ext cx="2742955" cy="274295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CE6BC4D-10B2-4F8D-B7D2-83402552F41C}"/>
              </a:ext>
            </a:extLst>
          </p:cNvPr>
          <p:cNvSpPr/>
          <p:nvPr/>
        </p:nvSpPr>
        <p:spPr>
          <a:xfrm>
            <a:off x="5829832" y="2320403"/>
            <a:ext cx="4060928" cy="456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AR" sz="264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>
              <a:buFont typeface="+mj-lt"/>
              <a:buAutoNum type="arabicPeriod"/>
            </a:pPr>
            <a:r>
              <a:rPr lang="es-AR" sz="2640" b="1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Segmento del cliente</a:t>
            </a:r>
            <a:r>
              <a:rPr lang="es-AR" sz="264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pPr fontAlgn="base">
              <a:buFont typeface="+mj-lt"/>
              <a:buAutoNum type="arabicPeriod"/>
            </a:pPr>
            <a:r>
              <a:rPr lang="es-AR" sz="2640" b="1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Propuesta de Valor</a:t>
            </a:r>
            <a:r>
              <a:rPr lang="es-AR" sz="264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</a:p>
          <a:p>
            <a:pPr fontAlgn="base">
              <a:buFont typeface="+mj-lt"/>
              <a:buAutoNum type="arabicPeriod"/>
            </a:pPr>
            <a:r>
              <a:rPr lang="es-AR" sz="2640" b="1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Canales de ventas </a:t>
            </a:r>
            <a:r>
              <a:rPr lang="es-AR" sz="264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</a:p>
          <a:p>
            <a:pPr fontAlgn="base">
              <a:buFont typeface="+mj-lt"/>
              <a:buAutoNum type="arabicPeriod"/>
            </a:pPr>
            <a:r>
              <a:rPr lang="es-AR" sz="2640" b="1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Relación con clientes --</a:t>
            </a:r>
            <a:endParaRPr lang="es-AR" sz="2640" dirty="0">
              <a:solidFill>
                <a:srgbClr val="66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Font typeface="+mj-lt"/>
              <a:buAutoNum type="arabicPeriod"/>
            </a:pPr>
            <a:r>
              <a:rPr lang="es-AR" sz="2640" b="1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Flujo de ingresos --</a:t>
            </a:r>
          </a:p>
          <a:p>
            <a:pPr fontAlgn="base">
              <a:buFont typeface="+mj-lt"/>
              <a:buAutoNum type="arabicPeriod"/>
            </a:pPr>
            <a:r>
              <a:rPr lang="es-AR" sz="2640" b="1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Recursos --</a:t>
            </a:r>
            <a:endParaRPr lang="es-AR" sz="2640" dirty="0">
              <a:solidFill>
                <a:srgbClr val="66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Font typeface="+mj-lt"/>
              <a:buAutoNum type="arabicPeriod"/>
            </a:pPr>
            <a:r>
              <a:rPr lang="es-AR" sz="2640" b="1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Actividades </a:t>
            </a:r>
            <a:r>
              <a:rPr lang="es-AR" sz="264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pPr fontAlgn="base">
              <a:buFont typeface="+mj-lt"/>
              <a:buAutoNum type="arabicPeriod"/>
            </a:pPr>
            <a:r>
              <a:rPr lang="es-AR" sz="2640" b="1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Asociaciones </a:t>
            </a:r>
            <a:r>
              <a:rPr lang="es-AR" sz="264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endParaRPr lang="es-AR" sz="2640" b="1" dirty="0">
              <a:solidFill>
                <a:srgbClr val="66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Font typeface="+mj-lt"/>
              <a:buAutoNum type="arabicPeriod"/>
            </a:pPr>
            <a:r>
              <a:rPr lang="es-AR" sz="2640" b="1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Costo de operación</a:t>
            </a:r>
            <a:r>
              <a:rPr lang="es-AR" sz="264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br>
              <a:rPr lang="es-AR" sz="264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AR" sz="26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s-AR" sz="264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AR" sz="26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“Business Plan”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C6389BF-41A2-4A25-8AB9-23FF7263A14B}"/>
              </a:ext>
            </a:extLst>
          </p:cNvPr>
          <p:cNvGrpSpPr/>
          <p:nvPr/>
        </p:nvGrpSpPr>
        <p:grpSpPr>
          <a:xfrm>
            <a:off x="5492328" y="2928167"/>
            <a:ext cx="376850" cy="3412672"/>
            <a:chOff x="4950985" y="3091973"/>
            <a:chExt cx="342591" cy="3079128"/>
          </a:xfrm>
        </p:grpSpPr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A8C3638C-47C0-4DB8-9CA2-D2DD9743D3E3}"/>
                </a:ext>
              </a:extLst>
            </p:cNvPr>
            <p:cNvSpPr/>
            <p:nvPr/>
          </p:nvSpPr>
          <p:spPr>
            <a:xfrm>
              <a:off x="4950985" y="3091973"/>
              <a:ext cx="269823" cy="19487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1980"/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298DD8B6-7FED-46EF-89F9-A469EC83FB77}"/>
                </a:ext>
              </a:extLst>
            </p:cNvPr>
            <p:cNvSpPr/>
            <p:nvPr/>
          </p:nvSpPr>
          <p:spPr>
            <a:xfrm>
              <a:off x="4966905" y="3394501"/>
              <a:ext cx="269823" cy="19487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1980"/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A23D3C30-D76F-4853-9E9E-4A4CCA2697A4}"/>
                </a:ext>
              </a:extLst>
            </p:cNvPr>
            <p:cNvSpPr/>
            <p:nvPr/>
          </p:nvSpPr>
          <p:spPr>
            <a:xfrm>
              <a:off x="4969177" y="3765269"/>
              <a:ext cx="269823" cy="19487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1980"/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3E19AD24-2D56-4527-B6EB-4205EB9158B8}"/>
                </a:ext>
              </a:extLst>
            </p:cNvPr>
            <p:cNvSpPr/>
            <p:nvPr/>
          </p:nvSpPr>
          <p:spPr>
            <a:xfrm>
              <a:off x="4985097" y="4148893"/>
              <a:ext cx="269823" cy="19487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1980"/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A9C9A489-A210-4F1B-BC2F-B2D9EB16F7B5}"/>
                </a:ext>
              </a:extLst>
            </p:cNvPr>
            <p:cNvSpPr/>
            <p:nvPr/>
          </p:nvSpPr>
          <p:spPr>
            <a:xfrm>
              <a:off x="5001017" y="4493157"/>
              <a:ext cx="269823" cy="19487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1980"/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92724057-77B7-4FCF-8A92-265BF78E9565}"/>
                </a:ext>
              </a:extLst>
            </p:cNvPr>
            <p:cNvSpPr/>
            <p:nvPr/>
          </p:nvSpPr>
          <p:spPr>
            <a:xfrm>
              <a:off x="5016937" y="4836629"/>
              <a:ext cx="269823" cy="19487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1980"/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A369C39B-9B27-4A46-A620-BC43B74DBA8B}"/>
                </a:ext>
              </a:extLst>
            </p:cNvPr>
            <p:cNvSpPr/>
            <p:nvPr/>
          </p:nvSpPr>
          <p:spPr>
            <a:xfrm>
              <a:off x="5005561" y="5207397"/>
              <a:ext cx="269823" cy="19487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1980"/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7761D560-C596-4BA9-98E7-7DF2CC0B5E68}"/>
                </a:ext>
              </a:extLst>
            </p:cNvPr>
            <p:cNvSpPr/>
            <p:nvPr/>
          </p:nvSpPr>
          <p:spPr>
            <a:xfrm>
              <a:off x="5007833" y="5591813"/>
              <a:ext cx="269823" cy="19487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1980" b="1" dirty="0"/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A968E24A-9008-4BDA-B409-79E80BB7FA8D}"/>
                </a:ext>
              </a:extLst>
            </p:cNvPr>
            <p:cNvSpPr/>
            <p:nvPr/>
          </p:nvSpPr>
          <p:spPr>
            <a:xfrm>
              <a:off x="5023753" y="5976229"/>
              <a:ext cx="269823" cy="19487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1980" dirty="0"/>
            </a:p>
          </p:txBody>
        </p:sp>
      </p:grp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5F003593-C5B7-4E24-B150-D6966038C66E}"/>
              </a:ext>
            </a:extLst>
          </p:cNvPr>
          <p:cNvSpPr/>
          <p:nvPr/>
        </p:nvSpPr>
        <p:spPr>
          <a:xfrm>
            <a:off x="1286342" y="2782336"/>
            <a:ext cx="876591" cy="155294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98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5EE369D-87B3-411A-BF16-2E2F2FB5FCFE}"/>
              </a:ext>
            </a:extLst>
          </p:cNvPr>
          <p:cNvGrpSpPr/>
          <p:nvPr/>
        </p:nvGrpSpPr>
        <p:grpSpPr>
          <a:xfrm>
            <a:off x="2219004" y="4779112"/>
            <a:ext cx="792895" cy="1967808"/>
            <a:chOff x="1841638" y="4604864"/>
            <a:chExt cx="720814" cy="1788916"/>
          </a:xfrm>
        </p:grpSpPr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60C63E6A-AB54-40BF-88C1-3ED89F2E9AE8}"/>
                </a:ext>
              </a:extLst>
            </p:cNvPr>
            <p:cNvSpPr/>
            <p:nvPr/>
          </p:nvSpPr>
          <p:spPr>
            <a:xfrm>
              <a:off x="2111460" y="5503291"/>
              <a:ext cx="450992" cy="890489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198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470BFE7-DFF7-4506-8CA8-A46E180CF830}"/>
                </a:ext>
              </a:extLst>
            </p:cNvPr>
            <p:cNvSpPr/>
            <p:nvPr/>
          </p:nvSpPr>
          <p:spPr>
            <a:xfrm>
              <a:off x="1841638" y="4604864"/>
              <a:ext cx="373336" cy="156623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198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8239A19-F74F-473A-84E6-10E22F81DB2C}"/>
              </a:ext>
            </a:extLst>
          </p:cNvPr>
          <p:cNvGrpSpPr/>
          <p:nvPr/>
        </p:nvGrpSpPr>
        <p:grpSpPr>
          <a:xfrm>
            <a:off x="2232785" y="2569174"/>
            <a:ext cx="2872932" cy="2200998"/>
            <a:chOff x="1613404" y="2121482"/>
            <a:chExt cx="3145197" cy="248338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B493C92-AC71-499E-ADAC-6F59530A4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3404" y="2121482"/>
              <a:ext cx="3145197" cy="2483382"/>
            </a:xfrm>
            <a:prstGeom prst="rect">
              <a:avLst/>
            </a:prstGeom>
            <a:ln w="76200">
              <a:solidFill>
                <a:srgbClr val="C00000"/>
              </a:solidFill>
            </a:ln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C43D3E4-89EF-4447-9E60-328BADDE3850}"/>
                </a:ext>
              </a:extLst>
            </p:cNvPr>
            <p:cNvSpPr/>
            <p:nvPr/>
          </p:nvSpPr>
          <p:spPr>
            <a:xfrm>
              <a:off x="3889612" y="3603021"/>
              <a:ext cx="682388" cy="727888"/>
            </a:xfrm>
            <a:prstGeom prst="ellips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1980"/>
            </a:p>
          </p:txBody>
        </p:sp>
      </p:grpSp>
      <p:sp>
        <p:nvSpPr>
          <p:cNvPr id="22" name="Rectangle 25">
            <a:extLst>
              <a:ext uri="{FF2B5EF4-FFF2-40B4-BE49-F238E27FC236}">
                <a16:creationId xmlns:a16="http://schemas.microsoft.com/office/drawing/2014/main" id="{6249FC30-4504-42BF-85CF-5A7101E38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400" y="120420"/>
            <a:ext cx="499931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AR" sz="4400" b="1" dirty="0"/>
              <a:t>Modelo de Negocios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84B6708-86FA-4454-858C-47B359CC624F}"/>
              </a:ext>
            </a:extLst>
          </p:cNvPr>
          <p:cNvGrpSpPr/>
          <p:nvPr/>
        </p:nvGrpSpPr>
        <p:grpSpPr>
          <a:xfrm>
            <a:off x="1760220" y="1550440"/>
            <a:ext cx="7040880" cy="778675"/>
            <a:chOff x="1600200" y="1305580"/>
            <a:chExt cx="6400800" cy="70788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AD5C732-DC14-4E08-A93D-1F4678BFC61D}"/>
                </a:ext>
              </a:extLst>
            </p:cNvPr>
            <p:cNvSpPr/>
            <p:nvPr/>
          </p:nvSpPr>
          <p:spPr>
            <a:xfrm>
              <a:off x="1600200" y="1305580"/>
              <a:ext cx="6400800" cy="6994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AR" sz="3080" b="1" dirty="0">
                  <a:solidFill>
                    <a:srgbClr val="333333"/>
                  </a:solidFill>
                  <a:latin typeface="&amp;quot"/>
                </a:rPr>
                <a:t>Los </a:t>
              </a:r>
              <a:r>
                <a:rPr lang="es-AR" sz="4400" dirty="0">
                  <a:solidFill>
                    <a:srgbClr val="C00000"/>
                  </a:solidFill>
                  <a:latin typeface="&amp;quot"/>
                </a:rPr>
                <a:t>10</a:t>
              </a:r>
              <a:r>
                <a:rPr lang="es-AR" sz="3080" b="1" dirty="0">
                  <a:solidFill>
                    <a:srgbClr val="333333"/>
                  </a:solidFill>
                  <a:latin typeface="&amp;quot"/>
                </a:rPr>
                <a:t> </a:t>
              </a:r>
              <a:r>
                <a:rPr lang="es-AR" sz="3960" b="1" dirty="0">
                  <a:solidFill>
                    <a:srgbClr val="C00000"/>
                  </a:solidFill>
                  <a:latin typeface="&amp;quot"/>
                </a:rPr>
                <a:t>bloques</a:t>
              </a:r>
              <a:r>
                <a:rPr lang="es-AR" sz="3080" b="1" dirty="0">
                  <a:solidFill>
                    <a:srgbClr val="333333"/>
                  </a:solidFill>
                  <a:latin typeface="&amp;quot"/>
                </a:rPr>
                <a:t> claves a considerar</a:t>
              </a:r>
              <a:endParaRPr lang="es-AR" sz="308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18B00EE-DBB5-4710-B4BA-0CD5EDE42F9B}"/>
                </a:ext>
              </a:extLst>
            </p:cNvPr>
            <p:cNvSpPr/>
            <p:nvPr/>
          </p:nvSpPr>
          <p:spPr bwMode="auto">
            <a:xfrm>
              <a:off x="2738090" y="1905000"/>
              <a:ext cx="1748519" cy="108466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0584" tIns="50292" rIns="100584" bIns="50292" numCol="1" rtlCol="0" anchor="t" anchorCtr="0" compatLnSpc="1">
              <a:prstTxWarp prst="textNoShape">
                <a:avLst/>
              </a:prstTxWarp>
            </a:bodyPr>
            <a:lstStyle/>
            <a:p>
              <a:pPr defTabSz="1005840" fontAlgn="base">
                <a:spcBef>
                  <a:spcPct val="0"/>
                </a:spcBef>
                <a:spcAft>
                  <a:spcPct val="0"/>
                </a:spcAft>
              </a:pPr>
              <a:endParaRPr lang="es-AR" sz="3080" b="1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217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8">
            <a:extLst>
              <a:ext uri="{FF2B5EF4-FFF2-40B4-BE49-F238E27FC236}">
                <a16:creationId xmlns:a16="http://schemas.microsoft.com/office/drawing/2014/main" id="{14A267EB-2779-4C25-A2A9-3C83CE54E07E}"/>
              </a:ext>
            </a:extLst>
          </p:cNvPr>
          <p:cNvSpPr/>
          <p:nvPr/>
        </p:nvSpPr>
        <p:spPr>
          <a:xfrm>
            <a:off x="1005840" y="7475792"/>
            <a:ext cx="8717280" cy="50291"/>
          </a:xfrm>
          <a:custGeom>
            <a:avLst/>
            <a:gdLst/>
            <a:ahLst/>
            <a:cxnLst/>
            <a:rect l="l" t="t" r="r" b="b"/>
            <a:pathLst>
              <a:path w="9400540" h="13334">
                <a:moveTo>
                  <a:pt x="0" y="12903"/>
                </a:moveTo>
                <a:lnTo>
                  <a:pt x="9400286" y="0"/>
                </a:lnTo>
              </a:path>
            </a:pathLst>
          </a:custGeom>
          <a:ln w="25146">
            <a:solidFill>
              <a:srgbClr val="C8B63E"/>
            </a:solidFill>
          </a:ln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28CC7517-D335-4BE2-8969-B91D02752D53}"/>
              </a:ext>
            </a:extLst>
          </p:cNvPr>
          <p:cNvSpPr/>
          <p:nvPr/>
        </p:nvSpPr>
        <p:spPr>
          <a:xfrm>
            <a:off x="1774161" y="4472940"/>
            <a:ext cx="2877018" cy="14515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631F249-3850-49F4-B080-A37C6573E4BB}"/>
              </a:ext>
            </a:extLst>
          </p:cNvPr>
          <p:cNvSpPr txBox="1">
            <a:spLocks/>
          </p:cNvSpPr>
          <p:nvPr/>
        </p:nvSpPr>
        <p:spPr>
          <a:xfrm>
            <a:off x="1649261" y="2941448"/>
            <a:ext cx="3379938" cy="1062101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1005840">
              <a:spcBef>
                <a:spcPct val="0"/>
              </a:spcBef>
              <a:defRPr/>
            </a:pPr>
            <a:r>
              <a:rPr lang="es-AR" sz="308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Nuestro Próximo </a:t>
            </a:r>
          </a:p>
          <a:p>
            <a:pPr defTabSz="1005840">
              <a:spcBef>
                <a:spcPct val="0"/>
              </a:spcBef>
              <a:defRPr/>
            </a:pPr>
            <a:r>
              <a:rPr lang="es-AR" sz="308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Evento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9CBCFF-C154-4065-913F-6C355D142C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26" y="1539240"/>
            <a:ext cx="4325107" cy="560059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60F1BC0-F29B-4229-9604-B5418755B07C}"/>
              </a:ext>
            </a:extLst>
          </p:cNvPr>
          <p:cNvSpPr/>
          <p:nvPr/>
        </p:nvSpPr>
        <p:spPr>
          <a:xfrm>
            <a:off x="5280661" y="3131821"/>
            <a:ext cx="3855720" cy="27927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EB66F1-27CB-4348-A597-6F5B53106044}"/>
              </a:ext>
            </a:extLst>
          </p:cNvPr>
          <p:cNvSpPr/>
          <p:nvPr/>
        </p:nvSpPr>
        <p:spPr>
          <a:xfrm>
            <a:off x="7279886" y="2125980"/>
            <a:ext cx="1940314" cy="1382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641D518C-76DC-490A-BDDD-5273BB5E1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5048" y="111116"/>
            <a:ext cx="533517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dirty="0"/>
              <a:t>Hemispheric Congress</a:t>
            </a:r>
          </a:p>
        </p:txBody>
      </p:sp>
    </p:spTree>
    <p:extLst>
      <p:ext uri="{BB962C8B-B14F-4D97-AF65-F5344CB8AC3E}">
        <p14:creationId xmlns:p14="http://schemas.microsoft.com/office/powerpoint/2010/main" val="119726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3BE7CAF-68C6-4D46-9262-854A72698375}"/>
              </a:ext>
            </a:extLst>
          </p:cNvPr>
          <p:cNvGrpSpPr/>
          <p:nvPr/>
        </p:nvGrpSpPr>
        <p:grpSpPr>
          <a:xfrm>
            <a:off x="1271662" y="1282206"/>
            <a:ext cx="8726774" cy="6298341"/>
            <a:chOff x="1271662" y="1282206"/>
            <a:chExt cx="8726774" cy="629834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84C0116-FED0-456B-ACE9-E638DEEFC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1662" y="1282206"/>
              <a:ext cx="8726774" cy="6298341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84930E8-719D-4A4A-9271-DA3B1C8B9F00}"/>
                </a:ext>
              </a:extLst>
            </p:cNvPr>
            <p:cNvSpPr/>
            <p:nvPr/>
          </p:nvSpPr>
          <p:spPr>
            <a:xfrm>
              <a:off x="1469037" y="1327176"/>
              <a:ext cx="8244590" cy="616790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4462E082-F28A-45B1-BF14-CBCA49FAB8F9}"/>
              </a:ext>
            </a:extLst>
          </p:cNvPr>
          <p:cNvSpPr/>
          <p:nvPr/>
        </p:nvSpPr>
        <p:spPr>
          <a:xfrm>
            <a:off x="809469" y="1282206"/>
            <a:ext cx="4931764" cy="146099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4F55D1-8E32-4F48-9004-186E2E105B1C}"/>
              </a:ext>
            </a:extLst>
          </p:cNvPr>
          <p:cNvSpPr txBox="1"/>
          <p:nvPr/>
        </p:nvSpPr>
        <p:spPr>
          <a:xfrm>
            <a:off x="2533420" y="134517"/>
            <a:ext cx="58939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4400" b="1" u="sng" dirty="0">
                <a:latin typeface="Times New Roman" pitchFamily="18" charset="0"/>
                <a:cs typeface="Times New Roman" pitchFamily="18" charset="0"/>
              </a:rPr>
              <a:t>Empresas Participantes</a:t>
            </a:r>
          </a:p>
        </p:txBody>
      </p:sp>
    </p:spTree>
    <p:extLst>
      <p:ext uri="{BB962C8B-B14F-4D97-AF65-F5344CB8AC3E}">
        <p14:creationId xmlns:p14="http://schemas.microsoft.com/office/powerpoint/2010/main" val="131279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8">
            <a:extLst>
              <a:ext uri="{FF2B5EF4-FFF2-40B4-BE49-F238E27FC236}">
                <a16:creationId xmlns:a16="http://schemas.microsoft.com/office/drawing/2014/main" id="{14A267EB-2779-4C25-A2A9-3C83CE54E07E}"/>
              </a:ext>
            </a:extLst>
          </p:cNvPr>
          <p:cNvSpPr/>
          <p:nvPr/>
        </p:nvSpPr>
        <p:spPr>
          <a:xfrm>
            <a:off x="1005840" y="7475792"/>
            <a:ext cx="8717280" cy="50291"/>
          </a:xfrm>
          <a:custGeom>
            <a:avLst/>
            <a:gdLst/>
            <a:ahLst/>
            <a:cxnLst/>
            <a:rect l="l" t="t" r="r" b="b"/>
            <a:pathLst>
              <a:path w="9400540" h="13334">
                <a:moveTo>
                  <a:pt x="0" y="12903"/>
                </a:moveTo>
                <a:lnTo>
                  <a:pt x="9400286" y="0"/>
                </a:lnTo>
              </a:path>
            </a:pathLst>
          </a:custGeom>
          <a:ln w="25146">
            <a:solidFill>
              <a:srgbClr val="C8B63E"/>
            </a:solidFill>
          </a:ln>
        </p:spPr>
        <p:txBody>
          <a:bodyPr wrap="square" lIns="0" tIns="0" rIns="0" bIns="0" rtlCol="0"/>
          <a:lstStyle/>
          <a:p>
            <a:endParaRPr sz="198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96637D-C507-40E3-AC19-EE7F9FE261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158" y="1612232"/>
            <a:ext cx="2095501" cy="419100"/>
          </a:xfrm>
          <a:prstGeom prst="rect">
            <a:avLst/>
          </a:prstGeom>
        </p:spPr>
      </p:pic>
      <p:pic>
        <p:nvPicPr>
          <p:cNvPr id="11" name="Picture 10" descr="http://camacol.org/wp-content/uploads/2012/03/logo1.png">
            <a:extLst>
              <a:ext uri="{FF2B5EF4-FFF2-40B4-BE49-F238E27FC236}">
                <a16:creationId xmlns:a16="http://schemas.microsoft.com/office/drawing/2014/main" id="{ED438F7C-D655-4152-8CCE-58746BD5F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7115" y="1584643"/>
            <a:ext cx="1601302" cy="1137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179267-0D02-4FD4-A7E0-BFBAFC79571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46887" y="1732886"/>
            <a:ext cx="1922217" cy="8329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8A5C86-158F-414B-ABCB-8FE67FF272C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40536" y="2229269"/>
            <a:ext cx="1739265" cy="12147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1F4CAB-3F11-439B-878F-90D2C72C94E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4726" y="2532441"/>
            <a:ext cx="1220095" cy="9346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750CF59-C398-48D4-8EDB-9F5A9932758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60748" y="2832135"/>
            <a:ext cx="1760220" cy="8801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9AE15F2-D507-4179-8E62-DEB0C767941E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27575" y="1638949"/>
            <a:ext cx="1791653" cy="8588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213E2AB-AA48-4758-9E97-7EE53E40B20B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22405" y="3413964"/>
            <a:ext cx="1679004" cy="104011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CA69782-6307-44C6-98F4-01648D5A2492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10826" y="2825496"/>
            <a:ext cx="1609045" cy="9010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E556017-ADB8-4741-B812-26B4E93C676D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32145" y="3674203"/>
            <a:ext cx="1810512" cy="85906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04942CF-DD2A-4F93-936A-3CD1B5D40819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240" y="4655339"/>
            <a:ext cx="1808839" cy="7386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42FEA91-0EEE-4FC5-9343-A7B8039CA35E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963900" y="3852578"/>
            <a:ext cx="2044096" cy="91122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5D1AEAB-3DE8-4DB0-BC01-5E22B585FE57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839279" y="3583248"/>
            <a:ext cx="1465476" cy="119178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BE8E021-1D68-4163-A71A-E6D8D4896AC9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332146" y="4561959"/>
            <a:ext cx="1225898" cy="122589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AF44A79-F855-4B51-B31E-3F6134430BD1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429426" y="5586566"/>
            <a:ext cx="2034091" cy="6758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538603C-A496-425C-83BF-7B956A0844DC}"/>
              </a:ext>
            </a:extLst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605557" y="5124278"/>
            <a:ext cx="1530278" cy="76513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71116E4-6D52-48CA-9D6F-094146DF61B3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166593" y="4762960"/>
            <a:ext cx="1419647" cy="123139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390DB87-19A4-41E8-BF28-0547D97023B3}"/>
              </a:ext>
            </a:extLst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8764610" y="4925119"/>
            <a:ext cx="1080289" cy="108028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1D77A67-3120-4288-BD4C-0D994C61A574}"/>
              </a:ext>
            </a:extLst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963315" y="6532573"/>
            <a:ext cx="755971" cy="75597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2733298-506E-4177-A56D-0FA955A21B4A}"/>
              </a:ext>
            </a:extLst>
          </p:cNvPr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339206" y="5544049"/>
            <a:ext cx="2115730" cy="92096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6EF36E5-A756-4370-A9BE-0CE6904F020C}"/>
              </a:ext>
            </a:extLst>
          </p:cNvPr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3992335" y="6465014"/>
            <a:ext cx="809074" cy="7939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24BBBCC-9674-47A5-A125-8AA79F5CD849}"/>
              </a:ext>
            </a:extLst>
          </p:cNvPr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5989280" y="6395622"/>
            <a:ext cx="1603058" cy="6705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0B5AFB4-8041-49BE-B51C-7E0E6C522469}"/>
              </a:ext>
            </a:extLst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876417" y="6186072"/>
            <a:ext cx="1718310" cy="880110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373AE18B-91FA-4164-BF33-4883968E969B}"/>
              </a:ext>
            </a:extLst>
          </p:cNvPr>
          <p:cNvSpPr txBox="1">
            <a:spLocks/>
          </p:cNvSpPr>
          <p:nvPr/>
        </p:nvSpPr>
        <p:spPr>
          <a:xfrm>
            <a:off x="1101900" y="120420"/>
            <a:ext cx="8130540" cy="75438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s-AR" sz="396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Cámaras  Participantes</a:t>
            </a:r>
          </a:p>
        </p:txBody>
      </p:sp>
    </p:spTree>
    <p:extLst>
      <p:ext uri="{BB962C8B-B14F-4D97-AF65-F5344CB8AC3E}">
        <p14:creationId xmlns:p14="http://schemas.microsoft.com/office/powerpoint/2010/main" val="35639306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8">
            <a:extLst>
              <a:ext uri="{FF2B5EF4-FFF2-40B4-BE49-F238E27FC236}">
                <a16:creationId xmlns:a16="http://schemas.microsoft.com/office/drawing/2014/main" id="{14A267EB-2779-4C25-A2A9-3C83CE54E07E}"/>
              </a:ext>
            </a:extLst>
          </p:cNvPr>
          <p:cNvSpPr/>
          <p:nvPr/>
        </p:nvSpPr>
        <p:spPr>
          <a:xfrm>
            <a:off x="1257300" y="7014548"/>
            <a:ext cx="8717280" cy="50291"/>
          </a:xfrm>
          <a:custGeom>
            <a:avLst/>
            <a:gdLst/>
            <a:ahLst/>
            <a:cxnLst/>
            <a:rect l="l" t="t" r="r" b="b"/>
            <a:pathLst>
              <a:path w="9400540" h="13334">
                <a:moveTo>
                  <a:pt x="0" y="12903"/>
                </a:moveTo>
                <a:lnTo>
                  <a:pt x="9400286" y="0"/>
                </a:lnTo>
              </a:path>
            </a:pathLst>
          </a:custGeom>
          <a:ln w="25146">
            <a:solidFill>
              <a:srgbClr val="C8B63E"/>
            </a:solidFill>
          </a:ln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8DDB7AB-447C-4BEC-84B0-92AF52E6C55A}"/>
              </a:ext>
            </a:extLst>
          </p:cNvPr>
          <p:cNvSpPr txBox="1">
            <a:spLocks/>
          </p:cNvSpPr>
          <p:nvPr/>
        </p:nvSpPr>
        <p:spPr>
          <a:xfrm>
            <a:off x="1245680" y="120420"/>
            <a:ext cx="8130540" cy="75438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1005840">
              <a:spcBef>
                <a:spcPct val="0"/>
              </a:spcBef>
              <a:defRPr/>
            </a:pPr>
            <a:r>
              <a:rPr lang="es-AR" sz="352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Organizaciones  Participantes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EAA059-0AED-46CD-B967-94B5F2F2AFC8}"/>
              </a:ext>
            </a:extLst>
          </p:cNvPr>
          <p:cNvGrpSpPr/>
          <p:nvPr/>
        </p:nvGrpSpPr>
        <p:grpSpPr>
          <a:xfrm>
            <a:off x="1508760" y="1497096"/>
            <a:ext cx="7879080" cy="5574264"/>
            <a:chOff x="1143000" y="1676400"/>
            <a:chExt cx="7162800" cy="5067513"/>
          </a:xfrm>
        </p:grpSpPr>
        <p:pic>
          <p:nvPicPr>
            <p:cNvPr id="5" name="Picture 4" descr="Particioanres_01.jpg">
              <a:extLst>
                <a:ext uri="{FF2B5EF4-FFF2-40B4-BE49-F238E27FC236}">
                  <a16:creationId xmlns:a16="http://schemas.microsoft.com/office/drawing/2014/main" id="{7FD2EEFF-2E34-4062-A141-38685A6E3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000" y="1676400"/>
              <a:ext cx="7162800" cy="5067513"/>
            </a:xfrm>
            <a:prstGeom prst="rect">
              <a:avLst/>
            </a:prstGeom>
          </p:spPr>
        </p:pic>
        <p:pic>
          <p:nvPicPr>
            <p:cNvPr id="6" name="Picture 5" descr="Logo_02.jpg">
              <a:extLst>
                <a:ext uri="{FF2B5EF4-FFF2-40B4-BE49-F238E27FC236}">
                  <a16:creationId xmlns:a16="http://schemas.microsoft.com/office/drawing/2014/main" id="{3E2D7D8E-D39B-4432-93C1-7530FFE5B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0200" y="4495800"/>
              <a:ext cx="1181100" cy="1055116"/>
            </a:xfrm>
            <a:prstGeom prst="rect">
              <a:avLst/>
            </a:prstGeom>
          </p:spPr>
        </p:pic>
        <p:pic>
          <p:nvPicPr>
            <p:cNvPr id="8" name="Picture 7" descr="Logo_01.jpg">
              <a:extLst>
                <a:ext uri="{FF2B5EF4-FFF2-40B4-BE49-F238E27FC236}">
                  <a16:creationId xmlns:a16="http://schemas.microsoft.com/office/drawing/2014/main" id="{611113D9-02D6-4FB1-9468-20F03D551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86400" y="1676400"/>
              <a:ext cx="1524000" cy="8544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23077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immy\Documents\aaa_new_2012\1_A_Nuevos_Sites_Proyectos\0_Miami_Oportunidad_Portal\DeRemate_Miami\Questions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760" y="1036320"/>
            <a:ext cx="8366250" cy="5867400"/>
          </a:xfrm>
          <a:prstGeom prst="rect">
            <a:avLst/>
          </a:prstGeom>
          <a:noFill/>
        </p:spPr>
      </p:pic>
      <p:sp>
        <p:nvSpPr>
          <p:cNvPr id="3" name="Rectangle 25">
            <a:extLst>
              <a:ext uri="{FF2B5EF4-FFF2-40B4-BE49-F238E27FC236}">
                <a16:creationId xmlns:a16="http://schemas.microsoft.com/office/drawing/2014/main" id="{E88C46C7-3E81-4325-B934-6DA713A33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7619" y="66146"/>
            <a:ext cx="253954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dirty="0"/>
              <a:t>Questions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D5CAEF7C-92CC-4108-A057-F79C5D7F7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9154" y="1105150"/>
            <a:ext cx="8769246" cy="6652260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s-AR" sz="3080">
              <a:solidFill>
                <a:srgbClr val="FF0000"/>
              </a:solidFill>
            </a:endParaRPr>
          </a:p>
        </p:txBody>
      </p:sp>
      <p:pic>
        <p:nvPicPr>
          <p:cNvPr id="3" name="Picture 27" descr="boton2">
            <a:extLst>
              <a:ext uri="{FF2B5EF4-FFF2-40B4-BE49-F238E27FC236}">
                <a16:creationId xmlns:a16="http://schemas.microsoft.com/office/drawing/2014/main" id="{3D10DCE0-ACDB-4D39-B544-9E7EA17B0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487" y="3886200"/>
            <a:ext cx="3406419" cy="221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6">
            <a:extLst>
              <a:ext uri="{FF2B5EF4-FFF2-40B4-BE49-F238E27FC236}">
                <a16:creationId xmlns:a16="http://schemas.microsoft.com/office/drawing/2014/main" id="{B5D5AF74-6A65-4993-815D-56659454A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7149" y="1120140"/>
            <a:ext cx="4804649" cy="202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AR" altLang="es-AR" sz="7260">
                <a:solidFill>
                  <a:srgbClr val="00FF99"/>
                </a:solidFill>
              </a:rPr>
              <a:t>Thank You</a:t>
            </a:r>
            <a:r>
              <a:rPr lang="es-AR" altLang="es-AR" sz="7260">
                <a:solidFill>
                  <a:srgbClr val="FF3300"/>
                </a:solidFill>
              </a:rPr>
              <a:t> </a:t>
            </a:r>
            <a:endParaRPr lang="es-AR" altLang="es-AR" sz="4400">
              <a:solidFill>
                <a:schemeClr val="tx2"/>
              </a:solidFill>
            </a:endParaRPr>
          </a:p>
          <a:p>
            <a:pPr algn="ctr"/>
            <a:r>
              <a:rPr lang="es-AR" altLang="es-AR" sz="2640">
                <a:solidFill>
                  <a:srgbClr val="00FFFF"/>
                </a:solidFill>
              </a:rPr>
              <a:t>José  L.  Barletta.M.S</a:t>
            </a:r>
          </a:p>
          <a:p>
            <a:pPr algn="ctr"/>
            <a:r>
              <a:rPr lang="es-AR" altLang="es-AR" sz="2640">
                <a:solidFill>
                  <a:srgbClr val="00FFFF"/>
                </a:solidFill>
              </a:rPr>
              <a:t>barletta@barnews.com</a:t>
            </a:r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03244DFD-26BE-4E26-88A0-50D2FCC65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047" y="6398675"/>
            <a:ext cx="8058936" cy="79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283" tIns="50642" rIns="101283" bIns="50642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n-US" altLang="es-AR" sz="4000" dirty="0">
                <a:solidFill>
                  <a:srgbClr val="EAEAEA"/>
                </a:solidFill>
                <a:latin typeface="Book Antiqua" panose="02040602050305030304" pitchFamily="18" charset="0"/>
              </a:rPr>
              <a:t>www.barnews.com</a:t>
            </a:r>
            <a:endParaRPr lang="en-US" altLang="es-AR" sz="4000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194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03316" y="5743853"/>
            <a:ext cx="49560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2400" b="1" dirty="0">
                <a:latin typeface="Times New Roman" pitchFamily="18" charset="0"/>
                <a:cs typeface="Times New Roman" pitchFamily="18" charset="0"/>
              </a:rPr>
              <a:t>Embajador ante la Casa Blanca </a:t>
            </a:r>
          </a:p>
          <a:p>
            <a:pPr algn="ctr"/>
            <a:r>
              <a:rPr lang="es-AR" sz="2400" b="1" dirty="0">
                <a:latin typeface="Times New Roman" pitchFamily="18" charset="0"/>
                <a:cs typeface="Times New Roman" pitchFamily="18" charset="0"/>
              </a:rPr>
              <a:t>en Washington</a:t>
            </a:r>
          </a:p>
          <a:p>
            <a:pPr algn="ctr"/>
            <a:r>
              <a:rPr lang="es-AR" sz="2400" b="1" dirty="0">
                <a:latin typeface="Times New Roman" pitchFamily="18" charset="0"/>
                <a:cs typeface="Times New Roman" pitchFamily="18" charset="0"/>
              </a:rPr>
              <a:t>Su excelencia Pablo Canedo Daroca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73E56F-DA8F-4E6C-84E8-C74017AF6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240" y="1781912"/>
            <a:ext cx="5625783" cy="36295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92E856-EDBB-4462-8D05-553F8720A991}"/>
              </a:ext>
            </a:extLst>
          </p:cNvPr>
          <p:cNvSpPr txBox="1"/>
          <p:nvPr/>
        </p:nvSpPr>
        <p:spPr>
          <a:xfrm>
            <a:off x="3717559" y="149910"/>
            <a:ext cx="30219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Bienvenida</a:t>
            </a:r>
          </a:p>
        </p:txBody>
      </p:sp>
    </p:spTree>
    <p:extLst>
      <p:ext uri="{BB962C8B-B14F-4D97-AF65-F5344CB8AC3E}">
        <p14:creationId xmlns:p14="http://schemas.microsoft.com/office/powerpoint/2010/main" val="4078098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4907954-0C34-4DD5-9040-749E909E55BD}"/>
              </a:ext>
            </a:extLst>
          </p:cNvPr>
          <p:cNvSpPr txBox="1"/>
          <p:nvPr/>
        </p:nvSpPr>
        <p:spPr>
          <a:xfrm>
            <a:off x="2488369" y="194873"/>
            <a:ext cx="5969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600" b="1"/>
              <a:t>  Misión Comercial - AMCHAM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EE982EE-DB4E-45B3-8A8D-902300017F02}"/>
              </a:ext>
            </a:extLst>
          </p:cNvPr>
          <p:cNvGrpSpPr/>
          <p:nvPr/>
        </p:nvGrpSpPr>
        <p:grpSpPr>
          <a:xfrm>
            <a:off x="1229193" y="1499017"/>
            <a:ext cx="8739265" cy="5756222"/>
            <a:chOff x="1289154" y="1873770"/>
            <a:chExt cx="8619344" cy="554636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54E9D4C-ED9C-433D-9FCE-D6A6C495AB34}"/>
                </a:ext>
              </a:extLst>
            </p:cNvPr>
            <p:cNvGrpSpPr/>
            <p:nvPr/>
          </p:nvGrpSpPr>
          <p:grpSpPr>
            <a:xfrm>
              <a:off x="1289154" y="2075052"/>
              <a:ext cx="8619344" cy="5345079"/>
              <a:chOff x="1289154" y="2075052"/>
              <a:chExt cx="8619344" cy="534507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580CB2A7-B129-4A24-B251-CF563797C3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9154" y="2075052"/>
                <a:ext cx="8619344" cy="3844423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6F9DD5F-E36E-4916-BA70-FF47EE8F5D79}"/>
                  </a:ext>
                </a:extLst>
              </p:cNvPr>
              <p:cNvSpPr/>
              <p:nvPr/>
            </p:nvSpPr>
            <p:spPr>
              <a:xfrm>
                <a:off x="1289154" y="5919475"/>
                <a:ext cx="8619344" cy="15006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C48A21-BF4F-4EFE-BC15-2D6D34E2FAAA}"/>
                </a:ext>
              </a:extLst>
            </p:cNvPr>
            <p:cNvSpPr/>
            <p:nvPr/>
          </p:nvSpPr>
          <p:spPr>
            <a:xfrm>
              <a:off x="1289154" y="1873770"/>
              <a:ext cx="8619344" cy="21627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1740498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94F55D1-8E32-4F48-9004-186E2E105B1C}"/>
              </a:ext>
            </a:extLst>
          </p:cNvPr>
          <p:cNvSpPr txBox="1"/>
          <p:nvPr/>
        </p:nvSpPr>
        <p:spPr>
          <a:xfrm>
            <a:off x="2533420" y="134517"/>
            <a:ext cx="58939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4400" b="1" u="sng" dirty="0">
                <a:latin typeface="Times New Roman" pitchFamily="18" charset="0"/>
                <a:cs typeface="Times New Roman" pitchFamily="18" charset="0"/>
              </a:rPr>
              <a:t>Empresas Participantes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6120BD-B383-4E62-8C9F-7DF0ADBA55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981" y="3462178"/>
            <a:ext cx="8544393" cy="314399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8519FBC-6198-40E2-99E0-0F0C9E478C47}"/>
              </a:ext>
            </a:extLst>
          </p:cNvPr>
          <p:cNvSpPr/>
          <p:nvPr/>
        </p:nvSpPr>
        <p:spPr>
          <a:xfrm>
            <a:off x="1400175" y="3326878"/>
            <a:ext cx="2619375" cy="340042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9CBD9D-EFA3-4530-B09E-C815CA2DAB83}"/>
              </a:ext>
            </a:extLst>
          </p:cNvPr>
          <p:cNvSpPr/>
          <p:nvPr/>
        </p:nvSpPr>
        <p:spPr>
          <a:xfrm>
            <a:off x="4333875" y="3317353"/>
            <a:ext cx="2619375" cy="340042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9EE761-18CA-4314-889D-142B62C46100}"/>
              </a:ext>
            </a:extLst>
          </p:cNvPr>
          <p:cNvSpPr/>
          <p:nvPr/>
        </p:nvSpPr>
        <p:spPr>
          <a:xfrm>
            <a:off x="7210425" y="3326878"/>
            <a:ext cx="2619375" cy="340042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936A123-7206-46F1-813D-71DDF05E326A}"/>
              </a:ext>
            </a:extLst>
          </p:cNvPr>
          <p:cNvSpPr/>
          <p:nvPr/>
        </p:nvSpPr>
        <p:spPr>
          <a:xfrm>
            <a:off x="1104900" y="4603228"/>
            <a:ext cx="333375" cy="3429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D4C2C31-007E-49D2-B3ED-51A4A7CC4E16}"/>
              </a:ext>
            </a:extLst>
          </p:cNvPr>
          <p:cNvSpPr/>
          <p:nvPr/>
        </p:nvSpPr>
        <p:spPr>
          <a:xfrm>
            <a:off x="1123950" y="5527153"/>
            <a:ext cx="333375" cy="3429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EB3F9BD2-553F-4F3E-84AE-6F4270866127}"/>
              </a:ext>
            </a:extLst>
          </p:cNvPr>
          <p:cNvSpPr/>
          <p:nvPr/>
        </p:nvSpPr>
        <p:spPr>
          <a:xfrm>
            <a:off x="4086225" y="3479278"/>
            <a:ext cx="333375" cy="3429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68087A89-DE4B-4D43-AA8D-77188CA42D0E}"/>
              </a:ext>
            </a:extLst>
          </p:cNvPr>
          <p:cNvSpPr/>
          <p:nvPr/>
        </p:nvSpPr>
        <p:spPr>
          <a:xfrm>
            <a:off x="4095750" y="5146153"/>
            <a:ext cx="333375" cy="3429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39AD2D55-6534-46AF-AADA-82AF2D229BFC}"/>
              </a:ext>
            </a:extLst>
          </p:cNvPr>
          <p:cNvSpPr/>
          <p:nvPr/>
        </p:nvSpPr>
        <p:spPr>
          <a:xfrm>
            <a:off x="7058025" y="4631803"/>
            <a:ext cx="333375" cy="3429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0F7DBE7C-FF63-4418-950D-3553A4DF1DA8}"/>
              </a:ext>
            </a:extLst>
          </p:cNvPr>
          <p:cNvSpPr/>
          <p:nvPr/>
        </p:nvSpPr>
        <p:spPr>
          <a:xfrm>
            <a:off x="7077075" y="3431653"/>
            <a:ext cx="333375" cy="3429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7AF341-1DF4-40FF-957D-893721405744}"/>
              </a:ext>
            </a:extLst>
          </p:cNvPr>
          <p:cNvSpPr txBox="1"/>
          <p:nvPr/>
        </p:nvSpPr>
        <p:spPr>
          <a:xfrm>
            <a:off x="4091997" y="1839833"/>
            <a:ext cx="2678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2800" b="1" dirty="0">
                <a:latin typeface="Times New Roman" pitchFamily="18" charset="0"/>
                <a:cs typeface="Times New Roman" pitchFamily="18" charset="0"/>
              </a:rPr>
              <a:t>“Ficha Técnica”</a:t>
            </a:r>
          </a:p>
        </p:txBody>
      </p:sp>
    </p:spTree>
    <p:extLst>
      <p:ext uri="{BB962C8B-B14F-4D97-AF65-F5344CB8AC3E}">
        <p14:creationId xmlns:p14="http://schemas.microsoft.com/office/powerpoint/2010/main" val="254291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94283" y="1616316"/>
            <a:ext cx="8904157" cy="511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AR" sz="3080" dirty="0">
                <a:latin typeface="Times New Roman" pitchFamily="18" charset="0"/>
              </a:rPr>
              <a:t>	Presentar en </a:t>
            </a:r>
            <a:r>
              <a:rPr lang="es-AR" sz="3520" u="sng" dirty="0">
                <a:latin typeface="Times New Roman" pitchFamily="18" charset="0"/>
              </a:rPr>
              <a:t>forma sistemática</a:t>
            </a:r>
            <a:r>
              <a:rPr lang="es-AR" sz="3080" dirty="0">
                <a:latin typeface="Times New Roman" pitchFamily="18" charset="0"/>
              </a:rPr>
              <a:t> una serie de 	elementos  que permitan a los participantes 	familiarizarse con:</a:t>
            </a:r>
          </a:p>
          <a:p>
            <a:endParaRPr lang="es-AR" sz="3080" dirty="0">
              <a:latin typeface="Times New Roman" pitchFamily="18" charset="0"/>
            </a:endParaRPr>
          </a:p>
          <a:p>
            <a:r>
              <a:rPr lang="es-AR" sz="3080" dirty="0">
                <a:latin typeface="Times New Roman" pitchFamily="18" charset="0"/>
              </a:rPr>
              <a:t>			</a:t>
            </a:r>
            <a:r>
              <a:rPr lang="es-AR" sz="2800" dirty="0">
                <a:latin typeface="Times New Roman" pitchFamily="18" charset="0"/>
              </a:rPr>
              <a:t>Oportunidades de negocios en EEUU. </a:t>
            </a:r>
          </a:p>
          <a:p>
            <a:endParaRPr lang="es-AR" sz="2800" dirty="0">
              <a:latin typeface="Times New Roman" pitchFamily="18" charset="0"/>
            </a:endParaRPr>
          </a:p>
          <a:p>
            <a:r>
              <a:rPr lang="es-AR" sz="2800" dirty="0">
                <a:latin typeface="Times New Roman" pitchFamily="18" charset="0"/>
              </a:rPr>
              <a:t>			La forma de integrarse a una </a:t>
            </a:r>
            <a:r>
              <a:rPr lang="es-A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“Misión Comercial”</a:t>
            </a:r>
            <a:r>
              <a:rPr lang="es-AR" sz="2800" dirty="0">
                <a:latin typeface="Times New Roman" pitchFamily="18" charset="0"/>
              </a:rPr>
              <a:t>.</a:t>
            </a:r>
          </a:p>
          <a:p>
            <a:endParaRPr lang="es-AR" sz="2800" dirty="0">
              <a:latin typeface="Times New Roman" pitchFamily="18" charset="0"/>
            </a:endParaRPr>
          </a:p>
          <a:p>
            <a:r>
              <a:rPr lang="es-AR" sz="2800" dirty="0">
                <a:latin typeface="Times New Roman" pitchFamily="18" charset="0"/>
              </a:rPr>
              <a:t>			Posibles beneficios.</a:t>
            </a:r>
          </a:p>
          <a:p>
            <a:endParaRPr lang="es-AR" sz="2800" b="1" dirty="0">
              <a:solidFill>
                <a:schemeClr val="accent2"/>
              </a:solidFill>
              <a:latin typeface="Times New Roman" pitchFamily="18" charset="0"/>
            </a:endParaRPr>
          </a:p>
          <a:p>
            <a:r>
              <a:rPr lang="es-AR" sz="2800" b="1" dirty="0">
                <a:solidFill>
                  <a:schemeClr val="accent2"/>
                </a:solidFill>
                <a:latin typeface="Times New Roman" pitchFamily="18" charset="0"/>
              </a:rPr>
              <a:t>			</a:t>
            </a:r>
            <a:r>
              <a:rPr lang="es-AR" sz="2800" dirty="0">
                <a:latin typeface="Times New Roman" pitchFamily="18" charset="0"/>
              </a:rPr>
              <a:t>Participar en todo tipo de Ferias</a:t>
            </a: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3676697" y="106754"/>
            <a:ext cx="27158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AR" sz="4800" b="1" dirty="0">
                <a:latin typeface="Times New Roman" pitchFamily="18" charset="0"/>
              </a:rPr>
              <a:t>Objetivos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168189" y="3751329"/>
            <a:ext cx="283699" cy="21420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980"/>
          </a:p>
        </p:txBody>
      </p:sp>
      <p:sp>
        <p:nvSpPr>
          <p:cNvPr id="8" name="Right Arrow 7"/>
          <p:cNvSpPr/>
          <p:nvPr/>
        </p:nvSpPr>
        <p:spPr>
          <a:xfrm>
            <a:off x="2168189" y="4626918"/>
            <a:ext cx="283699" cy="21420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980"/>
          </a:p>
        </p:txBody>
      </p:sp>
      <p:pic>
        <p:nvPicPr>
          <p:cNvPr id="12" name="Picture 133" descr="a_Tild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9868" y="3627995"/>
            <a:ext cx="605076" cy="49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3" descr="a_Tild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9868" y="4484113"/>
            <a:ext cx="605076" cy="49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ight Arrow 13"/>
          <p:cNvSpPr/>
          <p:nvPr/>
        </p:nvSpPr>
        <p:spPr>
          <a:xfrm>
            <a:off x="2168189" y="5583127"/>
            <a:ext cx="283699" cy="21420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980"/>
          </a:p>
        </p:txBody>
      </p:sp>
      <p:pic>
        <p:nvPicPr>
          <p:cNvPr id="15" name="Picture 133" descr="a_Tild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9868" y="5411897"/>
            <a:ext cx="605076" cy="49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Topo_01">
            <a:extLst>
              <a:ext uri="{FF2B5EF4-FFF2-40B4-BE49-F238E27FC236}">
                <a16:creationId xmlns:a16="http://schemas.microsoft.com/office/drawing/2014/main" id="{813D53EA-273B-42E5-815A-719E75586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835" y="2503359"/>
            <a:ext cx="1508697" cy="1810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3">
            <a:extLst>
              <a:ext uri="{FF2B5EF4-FFF2-40B4-BE49-F238E27FC236}">
                <a16:creationId xmlns:a16="http://schemas.microsoft.com/office/drawing/2014/main" id="{DBC5E7FE-366C-4235-B5F3-E628577DB6C2}"/>
              </a:ext>
            </a:extLst>
          </p:cNvPr>
          <p:cNvSpPr/>
          <p:nvPr/>
        </p:nvSpPr>
        <p:spPr>
          <a:xfrm>
            <a:off x="2155699" y="6380103"/>
            <a:ext cx="283699" cy="21420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980"/>
          </a:p>
        </p:txBody>
      </p:sp>
      <p:pic>
        <p:nvPicPr>
          <p:cNvPr id="16" name="Picture 133" descr="a_Tilde.png">
            <a:extLst>
              <a:ext uri="{FF2B5EF4-FFF2-40B4-BE49-F238E27FC236}">
                <a16:creationId xmlns:a16="http://schemas.microsoft.com/office/drawing/2014/main" id="{894DC063-D02D-4479-B696-09BE811C9F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7378" y="6208873"/>
            <a:ext cx="605076" cy="49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3375</TotalTime>
  <Words>1209</Words>
  <Application>Microsoft Office PowerPoint</Application>
  <PresentationFormat>Custom</PresentationFormat>
  <Paragraphs>555</Paragraphs>
  <Slides>53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&amp;quot</vt:lpstr>
      <vt:lpstr>Arial</vt:lpstr>
      <vt:lpstr>Book Antiqua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Barletta</dc:creator>
  <cp:lastModifiedBy>Jose Barletta</cp:lastModifiedBy>
  <cp:revision>77</cp:revision>
  <dcterms:created xsi:type="dcterms:W3CDTF">2019-02-24T15:07:12Z</dcterms:created>
  <dcterms:modified xsi:type="dcterms:W3CDTF">2019-04-03T10:52:47Z</dcterms:modified>
</cp:coreProperties>
</file>